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0"/>
  </p:notesMasterIdLst>
  <p:handoutMasterIdLst>
    <p:handoutMasterId r:id="rId41"/>
  </p:handoutMasterIdLst>
  <p:sldIdLst>
    <p:sldId id="686" r:id="rId2"/>
    <p:sldId id="675" r:id="rId3"/>
    <p:sldId id="625" r:id="rId4"/>
    <p:sldId id="692" r:id="rId5"/>
    <p:sldId id="683" r:id="rId6"/>
    <p:sldId id="677" r:id="rId7"/>
    <p:sldId id="687" r:id="rId8"/>
    <p:sldId id="713" r:id="rId9"/>
    <p:sldId id="714" r:id="rId10"/>
    <p:sldId id="703" r:id="rId11"/>
    <p:sldId id="678" r:id="rId12"/>
    <p:sldId id="679" r:id="rId13"/>
    <p:sldId id="680" r:id="rId14"/>
    <p:sldId id="681" r:id="rId15"/>
    <p:sldId id="688" r:id="rId16"/>
    <p:sldId id="712" r:id="rId17"/>
    <p:sldId id="646" r:id="rId18"/>
    <p:sldId id="682" r:id="rId19"/>
    <p:sldId id="659" r:id="rId20"/>
    <p:sldId id="661" r:id="rId21"/>
    <p:sldId id="676" r:id="rId22"/>
    <p:sldId id="663" r:id="rId23"/>
    <p:sldId id="658" r:id="rId24"/>
    <p:sldId id="700" r:id="rId25"/>
    <p:sldId id="697" r:id="rId26"/>
    <p:sldId id="698" r:id="rId27"/>
    <p:sldId id="699" r:id="rId28"/>
    <p:sldId id="648" r:id="rId29"/>
    <p:sldId id="649" r:id="rId30"/>
    <p:sldId id="650" r:id="rId31"/>
    <p:sldId id="704" r:id="rId32"/>
    <p:sldId id="705" r:id="rId33"/>
    <p:sldId id="706" r:id="rId34"/>
    <p:sldId id="707" r:id="rId35"/>
    <p:sldId id="708" r:id="rId36"/>
    <p:sldId id="709" r:id="rId37"/>
    <p:sldId id="710" r:id="rId38"/>
    <p:sldId id="711"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 Terris-Prestholt" initials="ft"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86" autoAdjust="0"/>
  </p:normalViewPr>
  <p:slideViewPr>
    <p:cSldViewPr snapToGrid="0">
      <p:cViewPr varScale="1">
        <p:scale>
          <a:sx n="85" d="100"/>
          <a:sy n="85" d="100"/>
        </p:scale>
        <p:origin x="147" y="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sh390512\Google%20Drive\Papers\E%20-%20Accepted\PATH%20paper%203%20-%20impact%20and%20CE\CE%20Model%20version%2018_macro.xlsm"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sh390512\Google%20Drive\Papers\E%20-%20Accepted\PATH%20paper%203%20-%20impact%20and%20CE\CE%20Model%20version%2018_macro.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sh390512\Google%20Drive\Papers\E%20-%20Accepted\PATH%20paper%203%20-%20impact%20and%20CE\CE%20Model%20version%2018_macro.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sh390512\Google%20Drive\Papers\E%20-%20Accepted\PATH%20paper%203%20-%20impact%20and%20CE\CE%20Model%20version%2018_macro.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none" spc="0" normalizeH="0" baseline="0">
                <a:solidFill>
                  <a:schemeClr val="tx1"/>
                </a:solidFill>
                <a:latin typeface="+mj-lt"/>
                <a:ea typeface="+mj-ea"/>
                <a:cs typeface="+mj-cs"/>
              </a:defRPr>
            </a:pPr>
            <a:r>
              <a:rPr lang="en-GB" sz="2200" b="1">
                <a:solidFill>
                  <a:schemeClr val="tx1"/>
                </a:solidFill>
              </a:rPr>
              <a:t>Cost per DALY averted by population group</a:t>
            </a:r>
            <a:r>
              <a:rPr lang="en-GB" sz="2200" b="1" baseline="0">
                <a:solidFill>
                  <a:schemeClr val="tx1"/>
                </a:solidFill>
              </a:rPr>
              <a:t> assuming medium incidence</a:t>
            </a:r>
            <a:endParaRPr lang="en-GB" sz="2200" b="1">
              <a:solidFill>
                <a:schemeClr val="tx1"/>
              </a:solidFill>
            </a:endParaRPr>
          </a:p>
        </c:rich>
      </c:tx>
      <c:layout/>
      <c:overlay val="0"/>
      <c:spPr>
        <a:noFill/>
        <a:ln>
          <a:noFill/>
        </a:ln>
        <a:effectLst/>
      </c:spPr>
      <c:txPr>
        <a:bodyPr rot="0" spcFirstLastPara="1" vertOverflow="ellipsis" vert="horz" wrap="square" anchor="ctr" anchorCtr="1"/>
        <a:lstStyle/>
        <a:p>
          <a:pPr>
            <a:defRPr sz="2200" b="1" i="0" u="none" strike="noStrike" kern="1200" cap="none" spc="0" normalizeH="0" baseline="0">
              <a:solidFill>
                <a:schemeClr val="tx1"/>
              </a:solidFill>
              <a:latin typeface="+mj-lt"/>
              <a:ea typeface="+mj-ea"/>
              <a:cs typeface="+mj-cs"/>
            </a:defRPr>
          </a:pPr>
          <a:endParaRPr lang="en-US"/>
        </a:p>
      </c:txPr>
    </c:title>
    <c:autoTitleDeleted val="0"/>
    <c:plotArea>
      <c:layout>
        <c:manualLayout>
          <c:layoutTarget val="inner"/>
          <c:xMode val="edge"/>
          <c:yMode val="edge"/>
          <c:x val="7.831259584496171E-2"/>
          <c:y val="9.7821858909748025E-2"/>
          <c:w val="0.905066877056241"/>
          <c:h val="0.74433090000828483"/>
        </c:manualLayout>
      </c:layout>
      <c:barChart>
        <c:barDir val="col"/>
        <c:grouping val="clustered"/>
        <c:varyColors val="0"/>
        <c:ser>
          <c:idx val="0"/>
          <c:order val="0"/>
          <c:tx>
            <c:strRef>
              <c:f>Summary!$P$115</c:f>
              <c:strCache>
                <c:ptCount val="1"/>
                <c:pt idx="0">
                  <c:v>Scenario 1: Oral PrEP with HIV protection only</c:v>
                </c:pt>
              </c:strCache>
            </c:strRef>
          </c:tx>
          <c:spPr>
            <a:solidFill>
              <a:schemeClr val="accent1"/>
            </a:solidFill>
            <a:ln>
              <a:noFill/>
            </a:ln>
            <a:effectLst/>
          </c:spPr>
          <c:invertIfNegative val="0"/>
          <c:dLbls>
            <c:dLbl>
              <c:idx val="0"/>
              <c:layout>
                <c:manualLayout>
                  <c:x val="7.4337456117987914E-4"/>
                  <c:y val="-1.208255865624804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E18-48AD-9605-C70DA1338627}"/>
                </c:ext>
              </c:extLst>
            </c:dLbl>
            <c:dLbl>
              <c:idx val="1"/>
              <c:layout>
                <c:manualLayout>
                  <c:x val="-2.0281751734779439E-3"/>
                  <c:y val="-3.660317429885189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E18-48AD-9605-C70DA1338627}"/>
                </c:ext>
              </c:extLst>
            </c:dLbl>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Summary!$Q$114:$S$114</c:f>
              <c:strCache>
                <c:ptCount val="3"/>
                <c:pt idx="0">
                  <c:v>Women 15-24</c:v>
                </c:pt>
                <c:pt idx="1">
                  <c:v>Women 25+</c:v>
                </c:pt>
                <c:pt idx="2">
                  <c:v>FSW</c:v>
                </c:pt>
              </c:strCache>
            </c:strRef>
          </c:cat>
          <c:val>
            <c:numRef>
              <c:f>Summary!$Q$115:$S$115</c:f>
              <c:numCache>
                <c:formatCode>_-[$$-409]* #,##0_ ;_-[$$-409]* \-#,##0\ ;_-[$$-409]* "-"??_ ;_-@_ </c:formatCode>
                <c:ptCount val="3"/>
                <c:pt idx="0">
                  <c:v>809.89308613570836</c:v>
                </c:pt>
                <c:pt idx="1">
                  <c:v>2418.8751291540502</c:v>
                </c:pt>
                <c:pt idx="2">
                  <c:v>477.27153747294125</c:v>
                </c:pt>
              </c:numCache>
            </c:numRef>
          </c:val>
          <c:extLst>
            <c:ext xmlns:c16="http://schemas.microsoft.com/office/drawing/2014/chart" uri="{C3380CC4-5D6E-409C-BE32-E72D297353CC}">
              <c16:uniqueId val="{00000002-BE18-48AD-9605-C70DA1338627}"/>
            </c:ext>
          </c:extLst>
        </c:ser>
        <c:ser>
          <c:idx val="1"/>
          <c:order val="1"/>
          <c:tx>
            <c:strRef>
              <c:f>Summary!$P$116</c:f>
              <c:strCache>
                <c:ptCount val="1"/>
                <c:pt idx="0">
                  <c:v>Scenario 2: Oral PrEP &amp; vaginal ring with HIV protection only</c:v>
                </c:pt>
              </c:strCache>
            </c:strRef>
          </c:tx>
          <c:spPr>
            <a:solidFill>
              <a:schemeClr val="accent2"/>
            </a:solidFill>
            <a:ln>
              <a:noFill/>
            </a:ln>
            <a:effectLst/>
          </c:spPr>
          <c:invertIfNegative val="0"/>
          <c:dLbls>
            <c:dLbl>
              <c:idx val="0"/>
              <c:layout>
                <c:manualLayout>
                  <c:x val="8.1035664856602871E-4"/>
                  <c:y val="-1.261827919694245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E18-48AD-9605-C70DA1338627}"/>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Summary!$Q$116:$S$116</c:f>
              <c:numCache>
                <c:formatCode>_-[$$-409]* #,##0_ ;_-[$$-409]* \-#,##0\ ;_-[$$-409]* "-"??_ ;_-@_ </c:formatCode>
                <c:ptCount val="3"/>
                <c:pt idx="0">
                  <c:v>808.44447868020234</c:v>
                </c:pt>
                <c:pt idx="1">
                  <c:v>2538.7827267034163</c:v>
                </c:pt>
                <c:pt idx="2">
                  <c:v>213.77886501307742</c:v>
                </c:pt>
              </c:numCache>
            </c:numRef>
          </c:val>
          <c:extLst>
            <c:ext xmlns:c16="http://schemas.microsoft.com/office/drawing/2014/chart" uri="{C3380CC4-5D6E-409C-BE32-E72D297353CC}">
              <c16:uniqueId val="{00000004-BE18-48AD-9605-C70DA1338627}"/>
            </c:ext>
          </c:extLst>
        </c:ser>
        <c:ser>
          <c:idx val="4"/>
          <c:order val="2"/>
          <c:tx>
            <c:strRef>
              <c:f>Summary!$P$117</c:f>
              <c:strCache>
                <c:ptCount val="1"/>
                <c:pt idx="0">
                  <c:v>Scenario 3: MPT ring plus oral PrEP</c:v>
                </c:pt>
              </c:strCache>
            </c:strRef>
          </c:tx>
          <c:spPr>
            <a:solidFill>
              <a:schemeClr val="accent5"/>
            </a:solidFill>
            <a:ln>
              <a:noFill/>
            </a:ln>
            <a:effectLst/>
          </c:spPr>
          <c:invertIfNegative val="0"/>
          <c:dLbls>
            <c:dLbl>
              <c:idx val="2"/>
              <c:layout>
                <c:manualLayout>
                  <c:x val="0"/>
                  <c:y val="7.85036638477234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E18-48AD-9605-C70DA1338627}"/>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Summary!$Q$117:$S$117</c:f>
              <c:numCache>
                <c:formatCode>_-[$$-409]* #,##0_ ;_-[$$-409]* \-#,##0\ ;_-[$$-409]* "-"??_ ;_-@_ </c:formatCode>
                <c:ptCount val="3"/>
                <c:pt idx="0">
                  <c:v>562.88928246474177</c:v>
                </c:pt>
                <c:pt idx="1">
                  <c:v>1706.4430295583397</c:v>
                </c:pt>
                <c:pt idx="2">
                  <c:v>-138.73666273619642</c:v>
                </c:pt>
              </c:numCache>
            </c:numRef>
          </c:val>
          <c:extLst>
            <c:ext xmlns:c16="http://schemas.microsoft.com/office/drawing/2014/chart" uri="{C3380CC4-5D6E-409C-BE32-E72D297353CC}">
              <c16:uniqueId val="{00000006-BE18-48AD-9605-C70DA1338627}"/>
            </c:ext>
          </c:extLst>
        </c:ser>
        <c:ser>
          <c:idx val="2"/>
          <c:order val="3"/>
          <c:tx>
            <c:strRef>
              <c:f>Summary!$P$118</c:f>
              <c:strCache>
                <c:ptCount val="1"/>
                <c:pt idx="0">
                  <c:v>Scenario 4: All five products with HIV protection only</c:v>
                </c:pt>
              </c:strCache>
            </c:strRef>
          </c:tx>
          <c:spPr>
            <a:solidFill>
              <a:schemeClr val="accent3"/>
            </a:solidFill>
            <a:ln>
              <a:noFill/>
            </a:ln>
            <a:effectLst/>
          </c:spPr>
          <c:invertIfNegative val="0"/>
          <c:dLbls>
            <c:dLbl>
              <c:idx val="0"/>
              <c:layout>
                <c:manualLayout>
                  <c:x val="0"/>
                  <c:y val="-4.633295855789652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E18-48AD-9605-C70DA1338627}"/>
                </c:ext>
              </c:extLst>
            </c:dLbl>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Summary!$Q$114:$S$114</c:f>
              <c:strCache>
                <c:ptCount val="3"/>
                <c:pt idx="0">
                  <c:v>Women 15-24</c:v>
                </c:pt>
                <c:pt idx="1">
                  <c:v>Women 25+</c:v>
                </c:pt>
                <c:pt idx="2">
                  <c:v>FSW</c:v>
                </c:pt>
              </c:strCache>
            </c:strRef>
          </c:cat>
          <c:val>
            <c:numRef>
              <c:f>Summary!$Q$118:$S$118</c:f>
              <c:numCache>
                <c:formatCode>_-[$$-409]* #,##0_ ;_-[$$-409]* \-#,##0\ ;_-[$$-409]* "-"??_ ;_-@_ </c:formatCode>
                <c:ptCount val="3"/>
                <c:pt idx="0">
                  <c:v>700.10784987858983</c:v>
                </c:pt>
                <c:pt idx="1">
                  <c:v>2768.387450784468</c:v>
                </c:pt>
                <c:pt idx="2">
                  <c:v>336.07046751447541</c:v>
                </c:pt>
              </c:numCache>
            </c:numRef>
          </c:val>
          <c:extLst>
            <c:ext xmlns:c16="http://schemas.microsoft.com/office/drawing/2014/chart" uri="{C3380CC4-5D6E-409C-BE32-E72D297353CC}">
              <c16:uniqueId val="{00000008-BE18-48AD-9605-C70DA1338627}"/>
            </c:ext>
          </c:extLst>
        </c:ser>
        <c:ser>
          <c:idx val="3"/>
          <c:order val="4"/>
          <c:tx>
            <c:strRef>
              <c:f>Summary!$P$119</c:f>
              <c:strCache>
                <c:ptCount val="1"/>
                <c:pt idx="0">
                  <c:v>Scenario 5: All five products with multipurpose protection</c:v>
                </c:pt>
              </c:strCache>
            </c:strRef>
          </c:tx>
          <c:spPr>
            <a:solidFill>
              <a:schemeClr val="accent4"/>
            </a:solidFill>
            <a:ln>
              <a:noFill/>
            </a:ln>
            <a:effectLst/>
          </c:spPr>
          <c:invertIfNegative val="0"/>
          <c:dLbls>
            <c:dLbl>
              <c:idx val="1"/>
              <c:layout>
                <c:manualLayout>
                  <c:x val="7.4312234114964964E-3"/>
                  <c:y val="-6.1998695124228617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E18-48AD-9605-C70DA1338627}"/>
                </c:ext>
              </c:extLst>
            </c:dLbl>
            <c:dLbl>
              <c:idx val="2"/>
              <c:layout>
                <c:manualLayout>
                  <c:x val="-1.1229870401001182E-16"/>
                  <c:y val="6.97810345313097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E18-48AD-9605-C70DA1338627}"/>
                </c:ext>
              </c:extLst>
            </c:dLbl>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Summary!$Q$114:$S$114</c:f>
              <c:strCache>
                <c:ptCount val="3"/>
                <c:pt idx="0">
                  <c:v>Women 15-24</c:v>
                </c:pt>
                <c:pt idx="1">
                  <c:v>Women 25+</c:v>
                </c:pt>
                <c:pt idx="2">
                  <c:v>FSW</c:v>
                </c:pt>
              </c:strCache>
            </c:strRef>
          </c:cat>
          <c:val>
            <c:numRef>
              <c:f>Summary!$Q$119:$S$119</c:f>
              <c:numCache>
                <c:formatCode>_-[$$-409]* #,##0_ ;_-[$$-409]* \-#,##0\ ;_-[$$-409]* "-"??_ ;_-@_ </c:formatCode>
                <c:ptCount val="3"/>
                <c:pt idx="0">
                  <c:v>588.6621355064625</c:v>
                </c:pt>
                <c:pt idx="1">
                  <c:v>1877.5564591254592</c:v>
                </c:pt>
                <c:pt idx="2">
                  <c:v>-90.213006663510797</c:v>
                </c:pt>
              </c:numCache>
            </c:numRef>
          </c:val>
          <c:extLst>
            <c:ext xmlns:c16="http://schemas.microsoft.com/office/drawing/2014/chart" uri="{C3380CC4-5D6E-409C-BE32-E72D297353CC}">
              <c16:uniqueId val="{0000000B-BE18-48AD-9605-C70DA1338627}"/>
            </c:ext>
          </c:extLst>
        </c:ser>
        <c:dLbls>
          <c:dLblPos val="outEnd"/>
          <c:showLegendKey val="0"/>
          <c:showVal val="1"/>
          <c:showCatName val="0"/>
          <c:showSerName val="0"/>
          <c:showPercent val="0"/>
          <c:showBubbleSize val="0"/>
        </c:dLbls>
        <c:gapWidth val="199"/>
        <c:axId val="441917672"/>
        <c:axId val="441933088"/>
      </c:barChart>
      <c:catAx>
        <c:axId val="44191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ysClr val="windowText" lastClr="000000"/>
                </a:solidFill>
                <a:latin typeface="+mn-lt"/>
                <a:ea typeface="+mn-ea"/>
                <a:cs typeface="+mn-cs"/>
              </a:defRPr>
            </a:pPr>
            <a:endParaRPr lang="en-US"/>
          </a:p>
        </c:txPr>
        <c:crossAx val="441933088"/>
        <c:crosses val="autoZero"/>
        <c:auto val="1"/>
        <c:lblAlgn val="ctr"/>
        <c:lblOffset val="100"/>
        <c:noMultiLvlLbl val="0"/>
      </c:catAx>
      <c:valAx>
        <c:axId val="441933088"/>
        <c:scaling>
          <c:orientation val="minMax"/>
          <c:max val="3600"/>
          <c:min val="-2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409]* #,##0_ ;_-[$$-409]* \-#,##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41917672"/>
        <c:crosses val="autoZero"/>
        <c:crossBetween val="between"/>
      </c:valAx>
      <c:spPr>
        <a:noFill/>
        <a:ln>
          <a:noFill/>
        </a:ln>
        <a:effectLst/>
      </c:spPr>
    </c:plotArea>
    <c:legend>
      <c:legendPos val="t"/>
      <c:layout>
        <c:manualLayout>
          <c:xMode val="edge"/>
          <c:yMode val="edge"/>
          <c:x val="8.5183486596667468E-2"/>
          <c:y val="0.88149985267685127"/>
          <c:w val="0.90010019571297861"/>
          <c:h val="0.11569049913357504"/>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5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GB" sz="1800" b="1">
                <a:solidFill>
                  <a:schemeClr val="tx1"/>
                </a:solidFill>
              </a:rPr>
              <a:t>Uptake:</a:t>
            </a:r>
            <a:r>
              <a:rPr lang="en-GB" sz="1800" b="1" baseline="0">
                <a:solidFill>
                  <a:schemeClr val="tx1"/>
                </a:solidFill>
              </a:rPr>
              <a:t> Women 15-24 (37% of potential users)</a:t>
            </a:r>
            <a:endParaRPr lang="en-GB" sz="1800" b="1">
              <a:solidFill>
                <a:schemeClr val="tx1"/>
              </a:solidFill>
            </a:endParaRPr>
          </a:p>
        </c:rich>
      </c:tx>
      <c:layout>
        <c:manualLayout>
          <c:xMode val="edge"/>
          <c:yMode val="edge"/>
          <c:x val="0.30850678040244972"/>
          <c:y val="2.7777777777777776E-2"/>
        </c:manualLayout>
      </c:layout>
      <c:overlay val="0"/>
      <c:spPr>
        <a:noFill/>
        <a:ln>
          <a:noFill/>
        </a:ln>
        <a:effectLst/>
      </c:spPr>
    </c:title>
    <c:autoTitleDeleted val="0"/>
    <c:plotArea>
      <c:layout/>
      <c:barChart>
        <c:barDir val="col"/>
        <c:grouping val="stacked"/>
        <c:varyColors val="0"/>
        <c:ser>
          <c:idx val="1"/>
          <c:order val="1"/>
          <c:tx>
            <c:strRef>
              <c:f>Summary!$D$28</c:f>
              <c:strCache>
                <c:ptCount val="1"/>
                <c:pt idx="0">
                  <c:v>Prep</c:v>
                </c:pt>
              </c:strCache>
            </c:strRef>
          </c:tx>
          <c:spPr>
            <a:solidFill>
              <a:schemeClr val="accent2"/>
            </a:solidFill>
            <a:ln>
              <a:noFill/>
            </a:ln>
            <a:effectLst/>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Summary!$D$36:$D$40</c:f>
              <c:numCache>
                <c:formatCode>0%</c:formatCode>
                <c:ptCount val="5"/>
                <c:pt idx="0">
                  <c:v>6.736097503787572E-2</c:v>
                </c:pt>
                <c:pt idx="1">
                  <c:v>6.0785777514551775E-2</c:v>
                </c:pt>
                <c:pt idx="2">
                  <c:v>5.394039179814783E-2</c:v>
                </c:pt>
                <c:pt idx="3">
                  <c:v>1.7330697576043233E-2</c:v>
                </c:pt>
                <c:pt idx="4">
                  <c:v>4.6289645859503473E-2</c:v>
                </c:pt>
              </c:numCache>
            </c:numRef>
          </c:val>
          <c:extLst>
            <c:ext xmlns:c16="http://schemas.microsoft.com/office/drawing/2014/chart" uri="{C3380CC4-5D6E-409C-BE32-E72D297353CC}">
              <c16:uniqueId val="{00000000-690D-4186-8192-7097547BE93A}"/>
            </c:ext>
          </c:extLst>
        </c:ser>
        <c:ser>
          <c:idx val="2"/>
          <c:order val="2"/>
          <c:tx>
            <c:strRef>
              <c:f>Summary!$E$28</c:f>
              <c:strCache>
                <c:ptCount val="1"/>
                <c:pt idx="0">
                  <c:v>Ring</c:v>
                </c:pt>
              </c:strCache>
            </c:strRef>
          </c:tx>
          <c:spPr>
            <a:solidFill>
              <a:schemeClr val="accent3"/>
            </a:solidFill>
            <a:ln>
              <a:noFill/>
            </a:ln>
            <a:effectLst/>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Summary!$E$36:$E$40</c:f>
              <c:numCache>
                <c:formatCode>0%</c:formatCode>
                <c:ptCount val="5"/>
                <c:pt idx="1">
                  <c:v>2.2472129199720178E-2</c:v>
                </c:pt>
                <c:pt idx="2">
                  <c:v>7.1671958858982282E-2</c:v>
                </c:pt>
                <c:pt idx="3">
                  <c:v>6.4070526194534069E-3</c:v>
                </c:pt>
                <c:pt idx="4">
                  <c:v>1.7112998219279654E-2</c:v>
                </c:pt>
              </c:numCache>
            </c:numRef>
          </c:val>
          <c:extLst>
            <c:ext xmlns:c16="http://schemas.microsoft.com/office/drawing/2014/chart" uri="{C3380CC4-5D6E-409C-BE32-E72D297353CC}">
              <c16:uniqueId val="{00000001-690D-4186-8192-7097547BE93A}"/>
            </c:ext>
          </c:extLst>
        </c:ser>
        <c:ser>
          <c:idx val="3"/>
          <c:order val="3"/>
          <c:tx>
            <c:strRef>
              <c:f>Summary!$F$28</c:f>
              <c:strCache>
                <c:ptCount val="1"/>
                <c:pt idx="0">
                  <c:v>Injectable</c:v>
                </c:pt>
              </c:strCache>
            </c:strRef>
          </c:tx>
          <c:spPr>
            <a:solidFill>
              <a:schemeClr val="accent4"/>
            </a:solidFill>
            <a:ln>
              <a:noFill/>
            </a:ln>
            <a:effectLst/>
          </c:spPr>
          <c:invertIfNegative val="0"/>
          <c:dLbls>
            <c:spPr>
              <a:noFill/>
              <a:ln>
                <a:noFill/>
              </a:ln>
              <a:effectLst/>
            </c:spPr>
            <c:txPr>
              <a:bodyPr wrap="square" lIns="38100" tIns="19050" rIns="38100" bIns="19050" anchor="ctr">
                <a:spAutoFit/>
              </a:bodyPr>
              <a:lstStyle/>
              <a:p>
                <a:pPr>
                  <a:defRPr sz="15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Summary!$F$36:$F$40</c:f>
              <c:numCache>
                <c:formatCode>General</c:formatCode>
                <c:ptCount val="5"/>
                <c:pt idx="3" formatCode="0%">
                  <c:v>2.608132016054179E-2</c:v>
                </c:pt>
                <c:pt idx="4" formatCode="0%">
                  <c:v>6.9662231914351169E-2</c:v>
                </c:pt>
              </c:numCache>
            </c:numRef>
          </c:val>
          <c:extLst>
            <c:ext xmlns:c16="http://schemas.microsoft.com/office/drawing/2014/chart" uri="{C3380CC4-5D6E-409C-BE32-E72D297353CC}">
              <c16:uniqueId val="{00000002-690D-4186-8192-7097547BE93A}"/>
            </c:ext>
          </c:extLst>
        </c:ser>
        <c:ser>
          <c:idx val="4"/>
          <c:order val="4"/>
          <c:tx>
            <c:strRef>
              <c:f>Summary!$G$28</c:f>
              <c:strCache>
                <c:ptCount val="1"/>
                <c:pt idx="0">
                  <c:v>Gel</c:v>
                </c:pt>
              </c:strCache>
            </c:strRef>
          </c:tx>
          <c:spPr>
            <a:solidFill>
              <a:schemeClr val="accent5"/>
            </a:solidFill>
            <a:ln>
              <a:noFill/>
            </a:ln>
            <a:effectLst/>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Summary!$G$36:$G$40</c:f>
              <c:numCache>
                <c:formatCode>General</c:formatCode>
                <c:ptCount val="5"/>
                <c:pt idx="3" formatCode="0%">
                  <c:v>1.9689379041909469E-2</c:v>
                </c:pt>
                <c:pt idx="4" formatCode="0%">
                  <c:v>0.12640591854376251</c:v>
                </c:pt>
              </c:numCache>
            </c:numRef>
          </c:val>
          <c:extLst>
            <c:ext xmlns:c16="http://schemas.microsoft.com/office/drawing/2014/chart" uri="{C3380CC4-5D6E-409C-BE32-E72D297353CC}">
              <c16:uniqueId val="{00000003-690D-4186-8192-7097547BE93A}"/>
            </c:ext>
          </c:extLst>
        </c:ser>
        <c:ser>
          <c:idx val="5"/>
          <c:order val="5"/>
          <c:tx>
            <c:strRef>
              <c:f>Summary!$H$28</c:f>
              <c:strCache>
                <c:ptCount val="1"/>
                <c:pt idx="0">
                  <c:v>SILCS</c:v>
                </c:pt>
              </c:strCache>
            </c:strRef>
          </c:tx>
          <c:spPr>
            <a:solidFill>
              <a:schemeClr val="accent6"/>
            </a:solidFill>
            <a:ln>
              <a:noFill/>
            </a:ln>
            <a:effectLst/>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Summary!$H$36:$H$40</c:f>
              <c:numCache>
                <c:formatCode>General</c:formatCode>
                <c:ptCount val="5"/>
                <c:pt idx="3" formatCode="0%">
                  <c:v>1.3749457316324048E-2</c:v>
                </c:pt>
                <c:pt idx="4" formatCode="0%">
                  <c:v>8.8271589360374575E-2</c:v>
                </c:pt>
              </c:numCache>
            </c:numRef>
          </c:val>
          <c:extLst>
            <c:ext xmlns:c16="http://schemas.microsoft.com/office/drawing/2014/chart" uri="{C3380CC4-5D6E-409C-BE32-E72D297353CC}">
              <c16:uniqueId val="{00000004-690D-4186-8192-7097547BE93A}"/>
            </c:ext>
          </c:extLst>
        </c:ser>
        <c:dLbls>
          <c:showLegendKey val="0"/>
          <c:showVal val="0"/>
          <c:showCatName val="0"/>
          <c:showSerName val="0"/>
          <c:showPercent val="0"/>
          <c:showBubbleSize val="0"/>
        </c:dLbls>
        <c:gapWidth val="219"/>
        <c:overlap val="100"/>
        <c:axId val="193725952"/>
        <c:axId val="160225472"/>
        <c:extLst>
          <c:ext xmlns:c15="http://schemas.microsoft.com/office/drawing/2012/chart" uri="{02D57815-91ED-43cb-92C2-25804820EDAC}">
            <c15:filteredBarSeries>
              <c15:ser>
                <c:idx val="0"/>
                <c:order val="0"/>
                <c:tx>
                  <c:strRef>
                    <c:extLst>
                      <c:ext uri="{02D57815-91ED-43cb-92C2-25804820EDAC}">
                        <c15:formulaRef>
                          <c15:sqref>Summary!$C$28</c15:sqref>
                        </c15:formulaRef>
                      </c:ext>
                    </c:extLst>
                    <c:strCache>
                      <c:ptCount val="1"/>
                    </c:strCache>
                  </c:strRef>
                </c:tx>
                <c:spPr>
                  <a:solidFill>
                    <a:schemeClr val="accent1"/>
                  </a:solidFill>
                  <a:ln>
                    <a:noFill/>
                  </a:ln>
                  <a:effectLst/>
                </c:spPr>
                <c:invertIfNegative val="0"/>
                <c:cat>
                  <c:strRef>
                    <c:extLst>
                      <c:ext uri="{02D57815-91ED-43cb-92C2-25804820EDAC}">
                        <c15:formulaRef>
                          <c15:sqref>Summary!$B$36:$B$40</c15:sqref>
                        </c15:formulaRef>
                      </c:ext>
                    </c:extLst>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extLst>
                      <c:ext uri="{02D57815-91ED-43cb-92C2-25804820EDAC}">
                        <c15:formulaRef>
                          <c15:sqref>Summary!$C$29:$C$33</c15:sqref>
                        </c15:formulaRef>
                      </c:ext>
                    </c:extLst>
                    <c:numCache>
                      <c:formatCode>General</c:formatCode>
                      <c:ptCount val="5"/>
                    </c:numCache>
                  </c:numRef>
                </c:val>
                <c:extLst>
                  <c:ext xmlns:c16="http://schemas.microsoft.com/office/drawing/2014/chart" uri="{C3380CC4-5D6E-409C-BE32-E72D297353CC}">
                    <c16:uniqueId val="{00000005-690D-4186-8192-7097547BE93A}"/>
                  </c:ext>
                </c:extLst>
              </c15:ser>
            </c15:filteredBarSeries>
          </c:ext>
        </c:extLst>
      </c:barChart>
      <c:catAx>
        <c:axId val="19372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0225472"/>
        <c:crosses val="autoZero"/>
        <c:auto val="1"/>
        <c:lblAlgn val="ctr"/>
        <c:lblOffset val="100"/>
        <c:noMultiLvlLbl val="0"/>
      </c:catAx>
      <c:valAx>
        <c:axId val="160225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3725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GB" sz="1800"/>
              <a:t>Uptake: Women 25-49 (62% of potential users)</a:t>
            </a:r>
          </a:p>
        </c:rich>
      </c:tx>
      <c:layout>
        <c:manualLayout>
          <c:xMode val="edge"/>
          <c:yMode val="edge"/>
          <c:x val="0.30850678040244972"/>
          <c:y val="2.7777777777777776E-2"/>
        </c:manualLayout>
      </c:layout>
      <c:overlay val="0"/>
      <c:spPr>
        <a:noFill/>
        <a:ln>
          <a:noFill/>
        </a:ln>
        <a:effectLst/>
      </c:spPr>
    </c:title>
    <c:autoTitleDeleted val="0"/>
    <c:plotArea>
      <c:layout/>
      <c:barChart>
        <c:barDir val="col"/>
        <c:grouping val="stacked"/>
        <c:varyColors val="0"/>
        <c:ser>
          <c:idx val="1"/>
          <c:order val="1"/>
          <c:tx>
            <c:strRef>
              <c:f>Summary!$D$28</c:f>
              <c:strCache>
                <c:ptCount val="1"/>
                <c:pt idx="0">
                  <c:v>Prep</c:v>
                </c:pt>
              </c:strCache>
            </c:strRef>
          </c:tx>
          <c:spPr>
            <a:solidFill>
              <a:schemeClr val="accent2"/>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Summary!$D$29:$D$33</c:f>
              <c:numCache>
                <c:formatCode>0%</c:formatCode>
                <c:ptCount val="5"/>
                <c:pt idx="0">
                  <c:v>0.20952288348424813</c:v>
                </c:pt>
                <c:pt idx="1">
                  <c:v>0.12164949128746867</c:v>
                </c:pt>
                <c:pt idx="2">
                  <c:v>0.10205751591657314</c:v>
                </c:pt>
                <c:pt idx="3">
                  <c:v>3.110877467437527E-2</c:v>
                </c:pt>
                <c:pt idx="4">
                  <c:v>3.3323799452104272E-2</c:v>
                </c:pt>
              </c:numCache>
            </c:numRef>
          </c:val>
          <c:extLst>
            <c:ext xmlns:c16="http://schemas.microsoft.com/office/drawing/2014/chart" uri="{C3380CC4-5D6E-409C-BE32-E72D297353CC}">
              <c16:uniqueId val="{00000000-C86D-4B58-80D9-D7D896F745E7}"/>
            </c:ext>
          </c:extLst>
        </c:ser>
        <c:ser>
          <c:idx val="2"/>
          <c:order val="2"/>
          <c:tx>
            <c:strRef>
              <c:f>Summary!$E$28</c:f>
              <c:strCache>
                <c:ptCount val="1"/>
                <c:pt idx="0">
                  <c:v>Ring</c:v>
                </c:pt>
              </c:strCache>
            </c:strRef>
          </c:tx>
          <c:spPr>
            <a:solidFill>
              <a:schemeClr val="accent3"/>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Summary!$E$29:$E$33</c:f>
              <c:numCache>
                <c:formatCode>0%</c:formatCode>
                <c:ptCount val="5"/>
                <c:pt idx="1">
                  <c:v>0.13731998885779567</c:v>
                </c:pt>
                <c:pt idx="2">
                  <c:v>0.16566481095681221</c:v>
                </c:pt>
                <c:pt idx="3">
                  <c:v>3.5116107321567884E-2</c:v>
                </c:pt>
                <c:pt idx="4">
                  <c:v>3.7616464491814605E-2</c:v>
                </c:pt>
              </c:numCache>
            </c:numRef>
          </c:val>
          <c:extLst>
            <c:ext xmlns:c16="http://schemas.microsoft.com/office/drawing/2014/chart" uri="{C3380CC4-5D6E-409C-BE32-E72D297353CC}">
              <c16:uniqueId val="{00000001-C86D-4B58-80D9-D7D896F745E7}"/>
            </c:ext>
          </c:extLst>
        </c:ser>
        <c:ser>
          <c:idx val="3"/>
          <c:order val="3"/>
          <c:tx>
            <c:strRef>
              <c:f>Summary!$F$28</c:f>
              <c:strCache>
                <c:ptCount val="1"/>
                <c:pt idx="0">
                  <c:v>Injectable</c:v>
                </c:pt>
              </c:strCache>
            </c:strRef>
          </c:tx>
          <c:spPr>
            <a:solidFill>
              <a:schemeClr val="accent4"/>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Summary!$F$29:$F$33</c:f>
              <c:numCache>
                <c:formatCode>General</c:formatCode>
                <c:ptCount val="5"/>
                <c:pt idx="3" formatCode="0%">
                  <c:v>0.13094402257102511</c:v>
                </c:pt>
                <c:pt idx="4" formatCode="0%">
                  <c:v>0.14026757380460175</c:v>
                </c:pt>
              </c:numCache>
            </c:numRef>
          </c:val>
          <c:extLst>
            <c:ext xmlns:c16="http://schemas.microsoft.com/office/drawing/2014/chart" uri="{C3380CC4-5D6E-409C-BE32-E72D297353CC}">
              <c16:uniqueId val="{00000002-C86D-4B58-80D9-D7D896F745E7}"/>
            </c:ext>
          </c:extLst>
        </c:ser>
        <c:ser>
          <c:idx val="4"/>
          <c:order val="4"/>
          <c:tx>
            <c:strRef>
              <c:f>Summary!$G$28</c:f>
              <c:strCache>
                <c:ptCount val="1"/>
                <c:pt idx="0">
                  <c:v>Gel</c:v>
                </c:pt>
              </c:strCache>
            </c:strRef>
          </c:tx>
          <c:spPr>
            <a:solidFill>
              <a:schemeClr val="accent5"/>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Summary!$G$29:$G$33</c:f>
              <c:numCache>
                <c:formatCode>General</c:formatCode>
                <c:ptCount val="5"/>
                <c:pt idx="3" formatCode="0%">
                  <c:v>2.4591231179151574E-2</c:v>
                </c:pt>
                <c:pt idx="4" formatCode="0%">
                  <c:v>4.8456759325713604E-2</c:v>
                </c:pt>
              </c:numCache>
            </c:numRef>
          </c:val>
          <c:extLst>
            <c:ext xmlns:c16="http://schemas.microsoft.com/office/drawing/2014/chart" uri="{C3380CC4-5D6E-409C-BE32-E72D297353CC}">
              <c16:uniqueId val="{00000003-C86D-4B58-80D9-D7D896F745E7}"/>
            </c:ext>
          </c:extLst>
        </c:ser>
        <c:ser>
          <c:idx val="5"/>
          <c:order val="5"/>
          <c:tx>
            <c:strRef>
              <c:f>Summary!$H$28</c:f>
              <c:strCache>
                <c:ptCount val="1"/>
                <c:pt idx="0">
                  <c:v>SILCS</c:v>
                </c:pt>
              </c:strCache>
            </c:strRef>
          </c:tx>
          <c:spPr>
            <a:solidFill>
              <a:schemeClr val="accent6"/>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Summary!$H$29:$H$33</c:f>
              <c:numCache>
                <c:formatCode>General</c:formatCode>
                <c:ptCount val="5"/>
                <c:pt idx="3" formatCode="0%">
                  <c:v>3.720934439914448E-2</c:v>
                </c:pt>
                <c:pt idx="4" formatCode="0%">
                  <c:v>7.3320617137118099E-2</c:v>
                </c:pt>
              </c:numCache>
            </c:numRef>
          </c:val>
          <c:extLst>
            <c:ext xmlns:c16="http://schemas.microsoft.com/office/drawing/2014/chart" uri="{C3380CC4-5D6E-409C-BE32-E72D297353CC}">
              <c16:uniqueId val="{00000004-C86D-4B58-80D9-D7D896F745E7}"/>
            </c:ext>
          </c:extLst>
        </c:ser>
        <c:dLbls>
          <c:showLegendKey val="0"/>
          <c:showVal val="0"/>
          <c:showCatName val="0"/>
          <c:showSerName val="0"/>
          <c:showPercent val="0"/>
          <c:showBubbleSize val="0"/>
        </c:dLbls>
        <c:gapWidth val="219"/>
        <c:overlap val="100"/>
        <c:axId val="193725952"/>
        <c:axId val="160225472"/>
        <c:extLst>
          <c:ext xmlns:c15="http://schemas.microsoft.com/office/drawing/2012/chart" uri="{02D57815-91ED-43cb-92C2-25804820EDAC}">
            <c15:filteredBarSeries>
              <c15:ser>
                <c:idx val="0"/>
                <c:order val="0"/>
                <c:tx>
                  <c:strRef>
                    <c:extLst>
                      <c:ext uri="{02D57815-91ED-43cb-92C2-25804820EDAC}">
                        <c15:formulaRef>
                          <c15:sqref>Summary!$C$28</c15:sqref>
                        </c15:formulaRef>
                      </c:ext>
                    </c:extLst>
                    <c:strCache>
                      <c:ptCount val="1"/>
                    </c:strCache>
                  </c:strRef>
                </c:tx>
                <c:spPr>
                  <a:solidFill>
                    <a:schemeClr val="accent1"/>
                  </a:solidFill>
                  <a:ln>
                    <a:noFill/>
                  </a:ln>
                  <a:effectLst/>
                </c:spPr>
                <c:invertIfNegative val="0"/>
                <c:cat>
                  <c:strRef>
                    <c:extLst>
                      <c:ext uri="{02D57815-91ED-43cb-92C2-25804820EDAC}">
                        <c15:formulaRef>
                          <c15:sqref>Summary!$B$36:$B$40</c15:sqref>
                        </c15:formulaRef>
                      </c:ext>
                    </c:extLst>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extLst>
                      <c:ext uri="{02D57815-91ED-43cb-92C2-25804820EDAC}">
                        <c15:formulaRef>
                          <c15:sqref>Summary!$C$29:$C$33</c15:sqref>
                        </c15:formulaRef>
                      </c:ext>
                    </c:extLst>
                    <c:numCache>
                      <c:formatCode>General</c:formatCode>
                      <c:ptCount val="5"/>
                    </c:numCache>
                  </c:numRef>
                </c:val>
                <c:extLst>
                  <c:ext xmlns:c16="http://schemas.microsoft.com/office/drawing/2014/chart" uri="{C3380CC4-5D6E-409C-BE32-E72D297353CC}">
                    <c16:uniqueId val="{00000005-C86D-4B58-80D9-D7D896F745E7}"/>
                  </c:ext>
                </c:extLst>
              </c15:ser>
            </c15:filteredBarSeries>
          </c:ext>
        </c:extLst>
      </c:barChart>
      <c:catAx>
        <c:axId val="19372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0225472"/>
        <c:crosses val="autoZero"/>
        <c:auto val="1"/>
        <c:lblAlgn val="ctr"/>
        <c:lblOffset val="100"/>
        <c:noMultiLvlLbl val="0"/>
      </c:catAx>
      <c:valAx>
        <c:axId val="160225472"/>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93725952"/>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GB" sz="1800" dirty="0"/>
              <a:t>Uptake: FSW (18-49</a:t>
            </a:r>
            <a:r>
              <a:rPr lang="en-GB" sz="1800" dirty="0" smtClean="0"/>
              <a:t>) (</a:t>
            </a:r>
            <a:r>
              <a:rPr lang="en-GB" sz="1800" dirty="0"/>
              <a:t>1% of potential users)</a:t>
            </a:r>
          </a:p>
        </c:rich>
      </c:tx>
      <c:layout>
        <c:manualLayout>
          <c:xMode val="edge"/>
          <c:yMode val="edge"/>
          <c:x val="0.30850678040244972"/>
          <c:y val="2.7777777777777776E-2"/>
        </c:manualLayout>
      </c:layout>
      <c:overlay val="0"/>
      <c:spPr>
        <a:noFill/>
        <a:ln>
          <a:noFill/>
        </a:ln>
        <a:effectLst/>
      </c:spPr>
    </c:title>
    <c:autoTitleDeleted val="0"/>
    <c:plotArea>
      <c:layout/>
      <c:barChart>
        <c:barDir val="col"/>
        <c:grouping val="stacked"/>
        <c:varyColors val="0"/>
        <c:ser>
          <c:idx val="1"/>
          <c:order val="1"/>
          <c:tx>
            <c:strRef>
              <c:f>Summary!$D$28</c:f>
              <c:strCache>
                <c:ptCount val="1"/>
                <c:pt idx="0">
                  <c:v>Prep</c:v>
                </c:pt>
              </c:strCache>
            </c:strRef>
          </c:tx>
          <c:spPr>
            <a:solidFill>
              <a:schemeClr val="accent2"/>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Summary!$D$43:$D$47</c:f>
              <c:numCache>
                <c:formatCode>0%</c:formatCode>
                <c:ptCount val="5"/>
                <c:pt idx="0">
                  <c:v>0.15590283103389696</c:v>
                </c:pt>
                <c:pt idx="1">
                  <c:v>0.15405662351466393</c:v>
                </c:pt>
                <c:pt idx="2">
                  <c:v>0.11608402755003659</c:v>
                </c:pt>
                <c:pt idx="3">
                  <c:v>4.2952323013402502E-2</c:v>
                </c:pt>
                <c:pt idx="4">
                  <c:v>3.921388483966369E-2</c:v>
                </c:pt>
              </c:numCache>
            </c:numRef>
          </c:val>
          <c:extLst>
            <c:ext xmlns:c16="http://schemas.microsoft.com/office/drawing/2014/chart" uri="{C3380CC4-5D6E-409C-BE32-E72D297353CC}">
              <c16:uniqueId val="{00000000-D8B3-4209-A95B-0BEA38994020}"/>
            </c:ext>
          </c:extLst>
        </c:ser>
        <c:ser>
          <c:idx val="2"/>
          <c:order val="2"/>
          <c:tx>
            <c:strRef>
              <c:f>Summary!$E$28</c:f>
              <c:strCache>
                <c:ptCount val="1"/>
                <c:pt idx="0">
                  <c:v>Ring</c:v>
                </c:pt>
              </c:strCache>
            </c:strRef>
          </c:tx>
          <c:spPr>
            <a:solidFill>
              <a:schemeClr val="accent3"/>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Summary!$E$43:$E$47</c:f>
              <c:numCache>
                <c:formatCode>0%</c:formatCode>
                <c:ptCount val="5"/>
                <c:pt idx="1">
                  <c:v>0.17143260575147862</c:v>
                </c:pt>
                <c:pt idx="2">
                  <c:v>0.21504865488252456</c:v>
                </c:pt>
                <c:pt idx="3">
                  <c:v>4.779689759048824E-2</c:v>
                </c:pt>
                <c:pt idx="4">
                  <c:v>4.3636802536192586E-2</c:v>
                </c:pt>
              </c:numCache>
            </c:numRef>
          </c:val>
          <c:extLst>
            <c:ext xmlns:c16="http://schemas.microsoft.com/office/drawing/2014/chart" uri="{C3380CC4-5D6E-409C-BE32-E72D297353CC}">
              <c16:uniqueId val="{00000001-D8B3-4209-A95B-0BEA38994020}"/>
            </c:ext>
          </c:extLst>
        </c:ser>
        <c:ser>
          <c:idx val="3"/>
          <c:order val="3"/>
          <c:tx>
            <c:strRef>
              <c:f>Summary!$F$28</c:f>
              <c:strCache>
                <c:ptCount val="1"/>
                <c:pt idx="0">
                  <c:v>Injectable</c:v>
                </c:pt>
              </c:strCache>
            </c:strRef>
          </c:tx>
          <c:spPr>
            <a:solidFill>
              <a:schemeClr val="accent4"/>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Summary!$F$43:$F$47</c:f>
              <c:numCache>
                <c:formatCode>General</c:formatCode>
                <c:ptCount val="5"/>
                <c:pt idx="3" formatCode="0%">
                  <c:v>0.16862220403493225</c:v>
                </c:pt>
                <c:pt idx="4" formatCode="0%">
                  <c:v>0.15394584568505984</c:v>
                </c:pt>
              </c:numCache>
            </c:numRef>
          </c:val>
          <c:extLst>
            <c:ext xmlns:c16="http://schemas.microsoft.com/office/drawing/2014/chart" uri="{C3380CC4-5D6E-409C-BE32-E72D297353CC}">
              <c16:uniqueId val="{00000002-D8B3-4209-A95B-0BEA38994020}"/>
            </c:ext>
          </c:extLst>
        </c:ser>
        <c:ser>
          <c:idx val="4"/>
          <c:order val="4"/>
          <c:tx>
            <c:strRef>
              <c:f>Summary!$G$28</c:f>
              <c:strCache>
                <c:ptCount val="1"/>
                <c:pt idx="0">
                  <c:v>Gel</c:v>
                </c:pt>
              </c:strCache>
            </c:strRef>
          </c:tx>
          <c:spPr>
            <a:solidFill>
              <a:schemeClr val="accent5"/>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Summary!$G$43:$G$47</c:f>
              <c:numCache>
                <c:formatCode>General</c:formatCode>
                <c:ptCount val="5"/>
                <c:pt idx="3" formatCode="0%">
                  <c:v>2.4657737195943694E-2</c:v>
                </c:pt>
                <c:pt idx="4" formatCode="0%">
                  <c:v>4.792756886046004E-2</c:v>
                </c:pt>
              </c:numCache>
            </c:numRef>
          </c:val>
          <c:extLst>
            <c:ext xmlns:c16="http://schemas.microsoft.com/office/drawing/2014/chart" uri="{C3380CC4-5D6E-409C-BE32-E72D297353CC}">
              <c16:uniqueId val="{00000003-D8B3-4209-A95B-0BEA38994020}"/>
            </c:ext>
          </c:extLst>
        </c:ser>
        <c:ser>
          <c:idx val="5"/>
          <c:order val="5"/>
          <c:tx>
            <c:strRef>
              <c:f>Summary!$H$28</c:f>
              <c:strCache>
                <c:ptCount val="1"/>
                <c:pt idx="0">
                  <c:v>SILCS</c:v>
                </c:pt>
              </c:strCache>
            </c:strRef>
          </c:tx>
          <c:spPr>
            <a:solidFill>
              <a:schemeClr val="accent6"/>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Summary!$B$36:$B$40</c:f>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f>Summary!$H$43:$H$47</c:f>
              <c:numCache>
                <c:formatCode>General</c:formatCode>
                <c:ptCount val="5"/>
                <c:pt idx="3" formatCode="0%">
                  <c:v>1.2260591382733475E-2</c:v>
                </c:pt>
                <c:pt idx="4" formatCode="0%">
                  <c:v>8.1464015370832504E-2</c:v>
                </c:pt>
              </c:numCache>
            </c:numRef>
          </c:val>
          <c:extLst>
            <c:ext xmlns:c16="http://schemas.microsoft.com/office/drawing/2014/chart" uri="{C3380CC4-5D6E-409C-BE32-E72D297353CC}">
              <c16:uniqueId val="{00000004-D8B3-4209-A95B-0BEA38994020}"/>
            </c:ext>
          </c:extLst>
        </c:ser>
        <c:dLbls>
          <c:showLegendKey val="0"/>
          <c:showVal val="0"/>
          <c:showCatName val="0"/>
          <c:showSerName val="0"/>
          <c:showPercent val="0"/>
          <c:showBubbleSize val="0"/>
        </c:dLbls>
        <c:gapWidth val="219"/>
        <c:overlap val="100"/>
        <c:axId val="193725952"/>
        <c:axId val="160225472"/>
        <c:extLst>
          <c:ext xmlns:c15="http://schemas.microsoft.com/office/drawing/2012/chart" uri="{02D57815-91ED-43cb-92C2-25804820EDAC}">
            <c15:filteredBarSeries>
              <c15:ser>
                <c:idx val="0"/>
                <c:order val="0"/>
                <c:tx>
                  <c:strRef>
                    <c:extLst>
                      <c:ext uri="{02D57815-91ED-43cb-92C2-25804820EDAC}">
                        <c15:formulaRef>
                          <c15:sqref>Summary!$C$28</c15:sqref>
                        </c15:formulaRef>
                      </c:ext>
                    </c:extLst>
                    <c:strCache>
                      <c:ptCount val="1"/>
                    </c:strCache>
                  </c:strRef>
                </c:tx>
                <c:spPr>
                  <a:solidFill>
                    <a:schemeClr val="accent1"/>
                  </a:solidFill>
                  <a:ln>
                    <a:noFill/>
                  </a:ln>
                  <a:effectLst/>
                </c:spPr>
                <c:invertIfNegative val="0"/>
                <c:cat>
                  <c:strRef>
                    <c:extLst>
                      <c:ext uri="{02D57815-91ED-43cb-92C2-25804820EDAC}">
                        <c15:formulaRef>
                          <c15:sqref>Summary!$B$36:$B$40</c15:sqref>
                        </c15:formulaRef>
                      </c:ext>
                    </c:extLst>
                    <c:strCache>
                      <c:ptCount val="5"/>
                      <c:pt idx="0">
                        <c:v>Scenario 1: Oral PrEP with HIV protection only</c:v>
                      </c:pt>
                      <c:pt idx="1">
                        <c:v>Scenario 2: Oral PrEP &amp; vaginal ring with HIV protection only</c:v>
                      </c:pt>
                      <c:pt idx="2">
                        <c:v>Scenario 3: MPT ring plus oral PrEP</c:v>
                      </c:pt>
                      <c:pt idx="3">
                        <c:v>Scenario 4: All five products with HIV protection only</c:v>
                      </c:pt>
                      <c:pt idx="4">
                        <c:v>Scenario 5: All five products with multipurpose protection</c:v>
                      </c:pt>
                    </c:strCache>
                  </c:strRef>
                </c:cat>
                <c:val>
                  <c:numRef>
                    <c:extLst>
                      <c:ext uri="{02D57815-91ED-43cb-92C2-25804820EDAC}">
                        <c15:formulaRef>
                          <c15:sqref>Summary!$C$29:$C$33</c15:sqref>
                        </c15:formulaRef>
                      </c:ext>
                    </c:extLst>
                    <c:numCache>
                      <c:formatCode>General</c:formatCode>
                      <c:ptCount val="5"/>
                    </c:numCache>
                  </c:numRef>
                </c:val>
                <c:extLst>
                  <c:ext xmlns:c16="http://schemas.microsoft.com/office/drawing/2014/chart" uri="{C3380CC4-5D6E-409C-BE32-E72D297353CC}">
                    <c16:uniqueId val="{00000005-D8B3-4209-A95B-0BEA38994020}"/>
                  </c:ext>
                </c:extLst>
              </c15:ser>
            </c15:filteredBarSeries>
          </c:ext>
        </c:extLst>
      </c:barChart>
      <c:catAx>
        <c:axId val="19372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0225472"/>
        <c:crosses val="autoZero"/>
        <c:auto val="1"/>
        <c:lblAlgn val="ctr"/>
        <c:lblOffset val="100"/>
        <c:noMultiLvlLbl val="0"/>
      </c:catAx>
      <c:valAx>
        <c:axId val="160225472"/>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93725952"/>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0.07641</cdr:x>
      <cdr:y>0.59647</cdr:y>
    </cdr:from>
    <cdr:to>
      <cdr:x>0.98969</cdr:x>
      <cdr:y>0.59647</cdr:y>
    </cdr:to>
    <cdr:cxnSp macro="">
      <cdr:nvCxnSpPr>
        <cdr:cNvPr id="5" name="Straight Connector 4">
          <a:extLst xmlns:a="http://schemas.openxmlformats.org/drawingml/2006/main">
            <a:ext uri="{FF2B5EF4-FFF2-40B4-BE49-F238E27FC236}">
              <a16:creationId xmlns:a16="http://schemas.microsoft.com/office/drawing/2014/main" id="{655B93BD-82EC-4DE5-A4DE-7EA2F5F4642A}"/>
            </a:ext>
          </a:extLst>
        </cdr:cNvPr>
        <cdr:cNvCxnSpPr/>
      </cdr:nvCxnSpPr>
      <cdr:spPr>
        <a:xfrm xmlns:a="http://schemas.openxmlformats.org/drawingml/2006/main">
          <a:off x="1231528" y="4479981"/>
          <a:ext cx="14718838" cy="0"/>
        </a:xfrm>
        <a:prstGeom xmlns:a="http://schemas.openxmlformats.org/drawingml/2006/main" prst="line">
          <a:avLst/>
        </a:prstGeom>
        <a:ln xmlns:a="http://schemas.openxmlformats.org/drawingml/2006/main" w="28575">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885E102-A75B-42D3-A47E-FA52DD87E274}" type="datetimeFigureOut">
              <a:rPr lang="en-GB" smtClean="0"/>
              <a:pPr/>
              <a:t>25/07/2018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53884D3-F5D3-42AF-BD72-8F84A1C2A205}" type="slidenum">
              <a:rPr lang="en-GB" smtClean="0"/>
              <a:pPr/>
              <a:t>‹#›</a:t>
            </a:fld>
            <a:endParaRPr lang="en-GB"/>
          </a:p>
        </p:txBody>
      </p:sp>
    </p:spTree>
    <p:extLst>
      <p:ext uri="{BB962C8B-B14F-4D97-AF65-F5344CB8AC3E}">
        <p14:creationId xmlns:p14="http://schemas.microsoft.com/office/powerpoint/2010/main" val="3763943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8FA7826-407C-4077-AACF-36F788CF1380}" type="datetimeFigureOut">
              <a:rPr lang="en-GB" smtClean="0"/>
              <a:pPr/>
              <a:t>25/07/2018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100AACF-C43E-43E0-AC05-BD5504CE4031}" type="slidenum">
              <a:rPr lang="en-GB" smtClean="0"/>
              <a:pPr/>
              <a:t>‹#›</a:t>
            </a:fld>
            <a:endParaRPr lang="en-GB"/>
          </a:p>
        </p:txBody>
      </p:sp>
    </p:spTree>
    <p:extLst>
      <p:ext uri="{BB962C8B-B14F-4D97-AF65-F5344CB8AC3E}">
        <p14:creationId xmlns:p14="http://schemas.microsoft.com/office/powerpoint/2010/main" val="530115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C7398D-A3C2-2D4A-BB3F-7B427B5B3260}" type="slidenum">
              <a:rPr lang="en-US" smtClean="0"/>
              <a:t>1</a:t>
            </a:fld>
            <a:endParaRPr lang="en-US"/>
          </a:p>
        </p:txBody>
      </p:sp>
    </p:spTree>
    <p:extLst>
      <p:ext uri="{BB962C8B-B14F-4D97-AF65-F5344CB8AC3E}">
        <p14:creationId xmlns:p14="http://schemas.microsoft.com/office/powerpoint/2010/main" val="184122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00AACF-C43E-43E0-AC05-BD5504CE4031}" type="slidenum">
              <a:rPr lang="en-GB" smtClean="0"/>
              <a:pPr/>
              <a:t>3</a:t>
            </a:fld>
            <a:endParaRPr lang="en-GB"/>
          </a:p>
        </p:txBody>
      </p:sp>
    </p:spTree>
    <p:extLst>
      <p:ext uri="{BB962C8B-B14F-4D97-AF65-F5344CB8AC3E}">
        <p14:creationId xmlns:p14="http://schemas.microsoft.com/office/powerpoint/2010/main" val="36299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[EB] – 30-60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We know that young women are most at</a:t>
            </a:r>
            <a:r>
              <a:rPr lang="en-US" sz="1200" kern="1200" baseline="0" dirty="0" smtClean="0">
                <a:solidFill>
                  <a:schemeClr val="tx1"/>
                </a:solidFill>
                <a:effectLst/>
                <a:latin typeface="+mn-lt"/>
                <a:ea typeface="+mn-ea"/>
                <a:cs typeface="+mn-cs"/>
              </a:rPr>
              <a:t> risk for HIV but are also</a:t>
            </a:r>
            <a:r>
              <a:rPr lang="en-US" sz="1200" kern="1200" dirty="0" smtClean="0">
                <a:solidFill>
                  <a:schemeClr val="tx1"/>
                </a:solidFill>
                <a:effectLst/>
                <a:latin typeface="+mn-lt"/>
                <a:ea typeface="+mn-ea"/>
                <a:cs typeface="+mn-cs"/>
              </a:rPr>
              <a:t> a very heterogeneous population.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mportant to zero in on the populations</a:t>
            </a:r>
            <a:r>
              <a:rPr lang="en-US" sz="1200" kern="1200" baseline="0" dirty="0" smtClean="0">
                <a:solidFill>
                  <a:schemeClr val="tx1"/>
                </a:solidFill>
                <a:effectLst/>
                <a:latin typeface="+mn-lt"/>
                <a:ea typeface="+mn-ea"/>
                <a:cs typeface="+mn-cs"/>
              </a:rPr>
              <a:t> and geographies</a:t>
            </a:r>
            <a:r>
              <a:rPr lang="en-US" sz="1200" kern="1200" dirty="0" smtClean="0">
                <a:solidFill>
                  <a:schemeClr val="tx1"/>
                </a:solidFill>
                <a:effectLst/>
                <a:latin typeface="+mn-lt"/>
                <a:ea typeface="+mn-ea"/>
                <a:cs typeface="+mn-cs"/>
              </a:rPr>
              <a:t> where MPTs will have the most impact.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 do </a:t>
            </a:r>
            <a:r>
              <a:rPr lang="en-US" sz="1200" kern="1200" baseline="0" dirty="0" smtClean="0">
                <a:solidFill>
                  <a:schemeClr val="tx1"/>
                </a:solidFill>
                <a:effectLst/>
                <a:latin typeface="+mn-lt"/>
                <a:ea typeface="+mn-ea"/>
                <a:cs typeface="+mn-cs"/>
              </a:rPr>
              <a:t>HIV risks and unintended pregnancy risks overlap?</a:t>
            </a:r>
          </a:p>
          <a:p>
            <a:endParaRPr lang="en-US" dirty="0" smtClean="0"/>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What do these women and adolescent girls</a:t>
            </a:r>
            <a:r>
              <a:rPr lang="en-US" sz="1200" kern="1200" dirty="0" smtClean="0">
                <a:solidFill>
                  <a:schemeClr val="tx1"/>
                </a:solidFill>
                <a:effectLst/>
                <a:latin typeface="+mn-lt"/>
                <a:ea typeface="+mn-ea"/>
                <a:cs typeface="+mn-cs"/>
              </a:rPr>
              <a:t> want in MPTs? </a:t>
            </a:r>
            <a:endParaRPr lang="en-US" dirty="0" smtClean="0"/>
          </a:p>
          <a:p>
            <a:pPr marL="171450" indent="-171450">
              <a:buFont typeface="Arial" panose="020B0604020202020204" pitchFamily="34" charset="0"/>
              <a:buChar char="•"/>
            </a:pPr>
            <a:r>
              <a:rPr lang="en-US" dirty="0" smtClean="0"/>
              <a:t>What other market forces will ensure impactful MPT uptake in these regions, such as delivery points, governmental, community and provider-level factors, and so forth?</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is important to understand </a:t>
            </a:r>
            <a:r>
              <a:rPr lang="en-US" sz="1200" kern="1200" dirty="0" smtClean="0">
                <a:solidFill>
                  <a:schemeClr val="tx1"/>
                </a:solidFill>
                <a:effectLst/>
                <a:latin typeface="+mn-lt"/>
                <a:ea typeface="+mn-ea"/>
                <a:cs typeface="+mn-cs"/>
              </a:rPr>
              <a:t>so that MPT</a:t>
            </a:r>
            <a:r>
              <a:rPr lang="en-US" sz="1200" kern="1200" baseline="0" dirty="0" smtClean="0">
                <a:solidFill>
                  <a:schemeClr val="tx1"/>
                </a:solidFill>
                <a:effectLst/>
                <a:latin typeface="+mn-lt"/>
                <a:ea typeface="+mn-ea"/>
                <a:cs typeface="+mn-cs"/>
              </a:rPr>
              <a:t> products can meet the needs of the target populations</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A3CC18-FEB2-40CE-9B78-109D281580BA}" type="slidenum">
              <a:rPr lang="en-US" smtClean="0"/>
              <a:t>24</a:t>
            </a:fld>
            <a:endParaRPr lang="en-US"/>
          </a:p>
        </p:txBody>
      </p:sp>
    </p:spTree>
    <p:extLst>
      <p:ext uri="{BB962C8B-B14F-4D97-AF65-F5344CB8AC3E}">
        <p14:creationId xmlns:p14="http://schemas.microsoft.com/office/powerpoint/2010/main" val="2703454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8"/>
            <a:ext cx="11125200" cy="1470025"/>
          </a:xfrm>
        </p:spPr>
        <p:txBody>
          <a:bodyPr>
            <a:normAutofit/>
          </a:bodyPr>
          <a:lstStyle>
            <a:lvl1pPr algn="l">
              <a:defRPr sz="2400">
                <a:solidFill>
                  <a:srgbClr val="000000"/>
                </a:solidFill>
                <a:latin typeface="Arial Black"/>
                <a:cs typeface="Arial Black"/>
              </a:defRPr>
            </a:lvl1pPr>
          </a:lstStyle>
          <a:p>
            <a:r>
              <a:rPr lang="en-US"/>
              <a:t>Click to edit Master title style</a:t>
            </a:r>
            <a:endParaRPr lang="en-US" dirty="0"/>
          </a:p>
        </p:txBody>
      </p:sp>
      <p:sp>
        <p:nvSpPr>
          <p:cNvPr id="3" name="Subtitle 2"/>
          <p:cNvSpPr>
            <a:spLocks noGrp="1"/>
          </p:cNvSpPr>
          <p:nvPr>
            <p:ph type="subTitle" idx="1"/>
          </p:nvPr>
        </p:nvSpPr>
        <p:spPr>
          <a:xfrm>
            <a:off x="457200" y="3886200"/>
            <a:ext cx="11125200" cy="1587500"/>
          </a:xfrm>
          <a:prstGeom prst="rect">
            <a:avLst/>
          </a:prstGeom>
        </p:spPr>
        <p:txBody>
          <a:bodyPr>
            <a:normAutofit/>
          </a:bodyPr>
          <a:lstStyle>
            <a:lvl1pPr marL="0" indent="0" algn="l">
              <a:buNone/>
              <a:defRPr sz="2200">
                <a:solidFill>
                  <a:srgbClr val="000000"/>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9820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180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700">
                <a:solidFill>
                  <a:srgbClr val="000000"/>
                </a:solidFill>
                <a:latin typeface="Arial Black"/>
                <a:cs typeface="Arial Black"/>
              </a:defRPr>
            </a:lvl1pPr>
          </a:lstStyle>
          <a:p>
            <a:r>
              <a:rPr lang="en-GB" dirty="0"/>
              <a:t>Click to add title</a:t>
            </a:r>
            <a:endParaRPr lang="en-US" dirty="0"/>
          </a:p>
        </p:txBody>
      </p:sp>
      <p:sp>
        <p:nvSpPr>
          <p:cNvPr id="3" name="Content Placeholder 2"/>
          <p:cNvSpPr>
            <a:spLocks noGrp="1"/>
          </p:cNvSpPr>
          <p:nvPr>
            <p:ph idx="1"/>
          </p:nvPr>
        </p:nvSpPr>
        <p:spPr>
          <a:xfrm>
            <a:off x="457200" y="1600201"/>
            <a:ext cx="11125200" cy="3880200"/>
          </a:xfrm>
          <a:prstGeom prst="rect">
            <a:avLst/>
          </a:prstGeom>
        </p:spPr>
        <p:txBody>
          <a:bodyPr>
            <a:normAutofit/>
          </a:bodyPr>
          <a:lstStyle>
            <a:lvl1pPr>
              <a:defRPr sz="2200">
                <a:solidFill>
                  <a:srgbClr val="000000"/>
                </a:solidFill>
                <a:latin typeface="+mj-lt"/>
              </a:defRPr>
            </a:lvl1pPr>
            <a:lvl2pPr>
              <a:defRPr sz="1800">
                <a:solidFill>
                  <a:srgbClr val="000000"/>
                </a:solidFill>
                <a:latin typeface="+mj-lt"/>
              </a:defRPr>
            </a:lvl2pPr>
            <a:lvl3pPr>
              <a:defRPr sz="18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562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178303"/>
            <a:ext cx="11125200" cy="1302101"/>
          </a:xfrm>
        </p:spPr>
        <p:txBody>
          <a:bodyPr anchor="t"/>
          <a:lstStyle>
            <a:lvl1pPr algn="l">
              <a:defRPr sz="4700" b="1" cap="all">
                <a:solidFill>
                  <a:srgbClr val="0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678116"/>
            <a:ext cx="11125200" cy="1500187"/>
          </a:xfrm>
          <a:prstGeom prst="rect">
            <a:avLst/>
          </a:prstGeom>
        </p:spPr>
        <p:txBody>
          <a:bodyPr anchor="b"/>
          <a:lstStyle>
            <a:lvl1pPr marL="0" indent="0">
              <a:buNone/>
              <a:defRPr sz="2200">
                <a:solidFill>
                  <a:srgbClr val="000000"/>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99833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0000"/>
                </a:solidFill>
              </a:defRPr>
            </a:lvl1pPr>
          </a:lstStyle>
          <a:p>
            <a:r>
              <a:rPr lang="en-GB" dirty="0"/>
              <a:t>Click to add title</a:t>
            </a:r>
            <a:endParaRPr lang="en-US" dirty="0"/>
          </a:p>
        </p:txBody>
      </p:sp>
      <p:sp>
        <p:nvSpPr>
          <p:cNvPr id="3" name="Content Placeholder 2"/>
          <p:cNvSpPr>
            <a:spLocks noGrp="1"/>
          </p:cNvSpPr>
          <p:nvPr>
            <p:ph sz="half" idx="1"/>
          </p:nvPr>
        </p:nvSpPr>
        <p:spPr>
          <a:xfrm>
            <a:off x="457200" y="1600201"/>
            <a:ext cx="5384800" cy="3880200"/>
          </a:xfrm>
          <a:prstGeom prst="rect">
            <a:avLst/>
          </a:prstGeom>
        </p:spPr>
        <p:txBody>
          <a:bodyPr/>
          <a:lstStyle>
            <a:lvl1pPr>
              <a:defRPr sz="2200">
                <a:solidFill>
                  <a:srgbClr val="000000"/>
                </a:solidFill>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3880200"/>
          </a:xfrm>
          <a:prstGeom prst="rect">
            <a:avLst/>
          </a:prstGeom>
        </p:spPr>
        <p:txBody>
          <a:bodyPr/>
          <a:lstStyle>
            <a:lvl1pPr>
              <a:defRPr sz="2200">
                <a:solidFill>
                  <a:srgbClr val="000000"/>
                </a:solidFill>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2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871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5539317" cy="574674"/>
          </a:xfrm>
          <a:prstGeom prst="rect">
            <a:avLst/>
          </a:prstGeom>
        </p:spPr>
        <p:txBody>
          <a:bodyPr anchor="b"/>
          <a:lstStyle>
            <a:lvl1pPr marL="0" indent="0">
              <a:buNone/>
              <a:defRPr sz="2400" b="1">
                <a:solidFill>
                  <a:srgbClr val="000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5539317" cy="3324225"/>
          </a:xfrm>
          <a:prstGeom prst="rect">
            <a:avLst/>
          </a:prstGeom>
        </p:spPr>
        <p:txBody>
          <a:bodyPr/>
          <a:lstStyle>
            <a:lvl1pPr>
              <a:defRPr sz="2200">
                <a:solidFill>
                  <a:srgbClr val="000000"/>
                </a:solidFill>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600201"/>
            <a:ext cx="5389033" cy="574674"/>
          </a:xfrm>
          <a:prstGeom prst="rect">
            <a:avLst/>
          </a:prstGeom>
        </p:spPr>
        <p:txBody>
          <a:bodyPr anchor="b"/>
          <a:lstStyle>
            <a:lvl1pPr marL="0" indent="0">
              <a:buNone/>
              <a:defRPr sz="2400" b="1">
                <a:solidFill>
                  <a:srgbClr val="000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8"/>
            <a:ext cx="5389033" cy="3324225"/>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hasCustomPrompt="1"/>
          </p:nvPr>
        </p:nvSpPr>
        <p:spPr>
          <a:xfrm>
            <a:off x="457200" y="274638"/>
            <a:ext cx="8094133" cy="1143000"/>
          </a:xfrm>
        </p:spPr>
        <p:txBody>
          <a:bodyPr/>
          <a:lstStyle>
            <a:lvl1pPr>
              <a:defRPr>
                <a:solidFill>
                  <a:srgbClr val="000000"/>
                </a:solidFill>
              </a:defRPr>
            </a:lvl1pPr>
          </a:lstStyle>
          <a:p>
            <a:r>
              <a:rPr lang="en-GB" dirty="0"/>
              <a:t>Click to add title</a:t>
            </a:r>
            <a:endParaRPr lang="en-US" dirty="0"/>
          </a:p>
        </p:txBody>
      </p:sp>
    </p:spTree>
    <p:extLst>
      <p:ext uri="{BB962C8B-B14F-4D97-AF65-F5344CB8AC3E}">
        <p14:creationId xmlns:p14="http://schemas.microsoft.com/office/powerpoint/2010/main" val="29023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74638"/>
            <a:ext cx="8094133" cy="1143000"/>
          </a:xfrm>
        </p:spPr>
        <p:txBody>
          <a:bodyPr/>
          <a:lstStyle>
            <a:lvl1pPr>
              <a:defRPr>
                <a:solidFill>
                  <a:srgbClr val="000000"/>
                </a:solidFill>
              </a:defRPr>
            </a:lvl1pPr>
          </a:lstStyle>
          <a:p>
            <a:r>
              <a:rPr lang="en-GB" dirty="0"/>
              <a:t>Click to add title</a:t>
            </a:r>
            <a:endParaRPr lang="en-US" dirty="0"/>
          </a:p>
        </p:txBody>
      </p:sp>
    </p:spTree>
    <p:extLst>
      <p:ext uri="{BB962C8B-B14F-4D97-AF65-F5344CB8AC3E}">
        <p14:creationId xmlns:p14="http://schemas.microsoft.com/office/powerpoint/2010/main" val="32852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30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598621"/>
            <a:ext cx="4163484" cy="750878"/>
          </a:xfrm>
        </p:spPr>
        <p:txBody>
          <a:bodyPr anchor="b"/>
          <a:lstStyle>
            <a:lvl1pPr algn="l">
              <a:defRPr sz="24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620686" y="1600201"/>
            <a:ext cx="6961716" cy="3886215"/>
          </a:xfrm>
          <a:prstGeom prst="rect">
            <a:avLst/>
          </a:prstGeom>
        </p:spPr>
        <p:txBody>
          <a:bodyPr/>
          <a:lstStyle>
            <a:lvl1pPr>
              <a:defRPr sz="2200">
                <a:solidFill>
                  <a:srgbClr val="000000"/>
                </a:solidFill>
              </a:defRPr>
            </a:lvl1pPr>
            <a:lvl2pPr>
              <a:defRPr sz="28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2351082"/>
            <a:ext cx="4163484" cy="3135337"/>
          </a:xfrm>
          <a:prstGeom prst="rect">
            <a:avLst/>
          </a:prstGeom>
        </p:spPr>
        <p:txBody>
          <a:bodyPr/>
          <a:lstStyle>
            <a:lvl1pPr marL="0" indent="0">
              <a:buNone/>
              <a:defRPr sz="2200">
                <a:solidFill>
                  <a:srgbClr val="000000"/>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9713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14900"/>
            <a:ext cx="7315200" cy="566738"/>
          </a:xfrm>
        </p:spPr>
        <p:txBody>
          <a:bodyPr anchor="b"/>
          <a:lstStyle>
            <a:lvl1pPr algn="l">
              <a:defRPr sz="2000" b="1">
                <a:solidFill>
                  <a:srgbClr val="000000"/>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1600200"/>
            <a:ext cx="7315200" cy="3314700"/>
          </a:xfrm>
          <a:prstGeom prst="rect">
            <a:avLst/>
          </a:prstGeom>
        </p:spPr>
        <p:txBody>
          <a:bodyPr/>
          <a:lstStyle>
            <a:lvl1pPr marL="0" indent="0">
              <a:buNone/>
              <a:defRPr sz="2200">
                <a:solidFill>
                  <a:srgbClr val="000000"/>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Tree>
    <p:extLst>
      <p:ext uri="{BB962C8B-B14F-4D97-AF65-F5344CB8AC3E}">
        <p14:creationId xmlns:p14="http://schemas.microsoft.com/office/powerpoint/2010/main" val="123747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Powerpoint slide backgrounds_v6-5.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12192000" cy="6868732"/>
          </a:xfrm>
          <a:prstGeom prst="rect">
            <a:avLst/>
          </a:prstGeom>
        </p:spPr>
      </p:pic>
      <p:sp>
        <p:nvSpPr>
          <p:cNvPr id="2" name="Title Placeholder 1"/>
          <p:cNvSpPr>
            <a:spLocks noGrp="1"/>
          </p:cNvSpPr>
          <p:nvPr>
            <p:ph type="title"/>
          </p:nvPr>
        </p:nvSpPr>
        <p:spPr>
          <a:xfrm>
            <a:off x="457200" y="274638"/>
            <a:ext cx="8094133" cy="1143000"/>
          </a:xfrm>
          <a:prstGeom prst="rect">
            <a:avLst/>
          </a:prstGeom>
        </p:spPr>
        <p:txBody>
          <a:bodyPr vert="horz" lIns="91440" tIns="45720" rIns="91440" bIns="45720" rtlCol="0" anchor="ctr">
            <a:noAutofit/>
          </a:bodyPr>
          <a:lstStyle/>
          <a:p>
            <a:r>
              <a:rPr lang="en-GB" dirty="0"/>
              <a:t>Click to add title</a:t>
            </a:r>
            <a:endParaRPr lang="en-US" dirty="0"/>
          </a:p>
        </p:txBody>
      </p:sp>
    </p:spTree>
    <p:extLst>
      <p:ext uri="{BB962C8B-B14F-4D97-AF65-F5344CB8AC3E}">
        <p14:creationId xmlns:p14="http://schemas.microsoft.com/office/powerpoint/2010/main" val="705479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457189" rtl="0" eaLnBrk="1" latinLnBrk="0" hangingPunct="1">
        <a:spcBef>
          <a:spcPct val="0"/>
        </a:spcBef>
        <a:buNone/>
        <a:defRPr sz="4700" kern="1200" baseline="0">
          <a:solidFill>
            <a:schemeClr val="tx1"/>
          </a:solidFill>
          <a:latin typeface="Arial Black"/>
          <a:ea typeface="+mj-ea"/>
          <a:cs typeface="Arial Black"/>
        </a:defRPr>
      </a:lvl1pPr>
    </p:titleStyle>
    <p:bodyStyle>
      <a:lvl1pPr marL="342891" indent="-342891" algn="l" defTabSz="457189" rtl="0" eaLnBrk="1" latinLnBrk="0" hangingPunct="1">
        <a:spcBef>
          <a:spcPct val="20000"/>
        </a:spcBef>
        <a:buFont typeface="Arial"/>
        <a:buChar char="•"/>
        <a:defRPr sz="1800" kern="1200">
          <a:solidFill>
            <a:schemeClr val="tx1"/>
          </a:solidFill>
          <a:latin typeface="+mj-lt"/>
          <a:ea typeface="+mn-ea"/>
          <a:cs typeface="+mn-cs"/>
        </a:defRPr>
      </a:lvl1pPr>
      <a:lvl2pPr marL="742932" indent="-285744" algn="l" defTabSz="457189" rtl="0" eaLnBrk="1" latinLnBrk="0" hangingPunct="1">
        <a:spcBef>
          <a:spcPct val="20000"/>
        </a:spcBef>
        <a:buFont typeface="Arial"/>
        <a:buChar char="–"/>
        <a:defRPr sz="1800" kern="1200">
          <a:solidFill>
            <a:schemeClr val="tx1"/>
          </a:solidFill>
          <a:latin typeface="+mj-lt"/>
          <a:ea typeface="+mn-ea"/>
          <a:cs typeface="+mn-cs"/>
        </a:defRPr>
      </a:lvl2pPr>
      <a:lvl3pPr marL="1142971" indent="-228594" algn="l" defTabSz="457189" rtl="0" eaLnBrk="1" latinLnBrk="0" hangingPunct="1">
        <a:spcBef>
          <a:spcPct val="20000"/>
        </a:spcBef>
        <a:buFont typeface="Arial"/>
        <a:buChar char="•"/>
        <a:defRPr sz="1800" kern="1200">
          <a:solidFill>
            <a:schemeClr val="tx1"/>
          </a:solidFill>
          <a:latin typeface="+mj-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j-lt"/>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mj-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6.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3889" y="5279010"/>
            <a:ext cx="3129699" cy="1200329"/>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p:txBody>
      </p:sp>
      <p:sp>
        <p:nvSpPr>
          <p:cNvPr id="4" name="Title Placeholder 1"/>
          <p:cNvSpPr txBox="1">
            <a:spLocks/>
          </p:cNvSpPr>
          <p:nvPr/>
        </p:nvSpPr>
        <p:spPr>
          <a:xfrm>
            <a:off x="1587578" y="730630"/>
            <a:ext cx="9564331" cy="2334440"/>
          </a:xfrm>
          <a:prstGeom prst="rect">
            <a:avLst/>
          </a:prstGeom>
        </p:spPr>
        <p:txBody>
          <a:bodyPr vert="horz" lIns="68598" tIns="34299" rIns="68598" bIns="34299" rtlCol="0" anchor="ctr">
            <a:noAutofit/>
          </a:bodyPr>
          <a:lstStyle>
            <a:lvl1pPr algn="ctr" defTabSz="457200" rtl="0" eaLnBrk="1" latinLnBrk="0" hangingPunct="1">
              <a:spcBef>
                <a:spcPct val="0"/>
              </a:spcBef>
              <a:buNone/>
              <a:defRPr sz="4400" kern="1200" baseline="0">
                <a:solidFill>
                  <a:schemeClr val="bg2"/>
                </a:solidFill>
                <a:latin typeface="merriweather" charset="0"/>
                <a:ea typeface="+mj-ea"/>
                <a:cs typeface="+mj-cs"/>
              </a:defRPr>
            </a:lvl1pPr>
          </a:lstStyle>
          <a:p>
            <a:r>
              <a:rPr lang="en-GB" sz="4000" b="1" dirty="0">
                <a:solidFill>
                  <a:schemeClr val="tx2">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The cost-effectiveness of multi-purpose HIV and pregnancy prevention technologies in South Africa </a:t>
            </a:r>
            <a:endParaRPr lang="en-US" sz="4000" dirty="0">
              <a:solidFill>
                <a:schemeClr val="tx2">
                  <a:lumMod val="90000"/>
                  <a:lumOff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Placeholder 1"/>
          <p:cNvSpPr txBox="1">
            <a:spLocks/>
          </p:cNvSpPr>
          <p:nvPr/>
        </p:nvSpPr>
        <p:spPr>
          <a:xfrm>
            <a:off x="953264" y="4456581"/>
            <a:ext cx="10198645" cy="943221"/>
          </a:xfrm>
          <a:prstGeom prst="rect">
            <a:avLst/>
          </a:prstGeom>
        </p:spPr>
        <p:txBody>
          <a:bodyPr vert="horz" lIns="68598" tIns="34299" rIns="68598" bIns="34299" rtlCol="0" anchor="ctr">
            <a:noAutofit/>
          </a:bodyPr>
          <a:lstStyle>
            <a:lvl1pPr algn="ctr" defTabSz="457200" rtl="0" eaLnBrk="1" latinLnBrk="0" hangingPunct="1">
              <a:spcBef>
                <a:spcPct val="0"/>
              </a:spcBef>
              <a:buNone/>
              <a:defRPr sz="4400" kern="1200" baseline="0">
                <a:solidFill>
                  <a:schemeClr val="bg2"/>
                </a:solidFill>
                <a:latin typeface="merriweather" charset="0"/>
                <a:ea typeface="+mj-ea"/>
                <a:cs typeface="+mj-cs"/>
              </a:defRPr>
            </a:lvl1pPr>
          </a:lstStyle>
          <a:p>
            <a:pPr>
              <a:lnSpc>
                <a:spcPct val="170000"/>
              </a:lnSpc>
            </a:pPr>
            <a:r>
              <a:rPr lang="en-US" altLang="en-US" sz="20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Matthew </a:t>
            </a:r>
            <a:r>
              <a:rPr lang="en-US" altLang="en-US" sz="2000" u="sng"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Quaife</a:t>
            </a:r>
            <a:r>
              <a:rPr lang="en-US" alt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Fern </a:t>
            </a:r>
            <a:r>
              <a:rPr lang="en-US" alt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Terris-Prestholt, </a:t>
            </a:r>
            <a:r>
              <a:rPr lang="en-US" alt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Robyn </a:t>
            </a:r>
            <a:r>
              <a:rPr lang="en-US" alt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Eakle, </a:t>
            </a:r>
            <a:r>
              <a:rPr lang="en-US" alt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Maria A Cabrera </a:t>
            </a:r>
            <a:r>
              <a:rPr lang="en-US" alt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Escobar, </a:t>
            </a:r>
            <a:r>
              <a:rPr lang="en-US" alt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Maggie </a:t>
            </a:r>
            <a:r>
              <a:rPr lang="en-US" alt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Kilbourne-Brook, </a:t>
            </a:r>
            <a:r>
              <a:rPr lang="en-US" alt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Mercy </a:t>
            </a:r>
            <a:r>
              <a:rPr lang="en-US" alt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Mvundura, </a:t>
            </a:r>
            <a:r>
              <a:rPr lang="en-US" alt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Gesine </a:t>
            </a:r>
            <a:r>
              <a:rPr lang="en-US" alt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Meyer-Rath, </a:t>
            </a:r>
            <a:r>
              <a:rPr lang="en-US" alt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Sinead </a:t>
            </a:r>
            <a:r>
              <a:rPr lang="en-US" alt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Delany-Moretlwe, </a:t>
            </a:r>
            <a:r>
              <a:rPr lang="en-US" alt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Peter </a:t>
            </a:r>
            <a:r>
              <a:rPr lang="en-US" alt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Vickerman</a:t>
            </a:r>
            <a:endParaRPr lang="en-US" alt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495" y="5485594"/>
            <a:ext cx="2744812" cy="1372406"/>
          </a:xfrm>
          <a:prstGeom prst="rect">
            <a:avLst/>
          </a:prstGeom>
        </p:spPr>
      </p:pic>
      <p:cxnSp>
        <p:nvCxnSpPr>
          <p:cNvPr id="7" name="Straight Connector 6"/>
          <p:cNvCxnSpPr/>
          <p:nvPr/>
        </p:nvCxnSpPr>
        <p:spPr>
          <a:xfrm flipV="1">
            <a:off x="4850483" y="5778035"/>
            <a:ext cx="0" cy="787527"/>
          </a:xfrm>
          <a:prstGeom prst="line">
            <a:avLst/>
          </a:prstGeom>
          <a:ln w="6350">
            <a:solidFill>
              <a:schemeClr val="tx1"/>
            </a:solidFill>
          </a:ln>
        </p:spPr>
        <p:style>
          <a:lnRef idx="2">
            <a:schemeClr val="dk1"/>
          </a:lnRef>
          <a:fillRef idx="0">
            <a:schemeClr val="dk1"/>
          </a:fillRef>
          <a:effectRef idx="1">
            <a:schemeClr val="dk1"/>
          </a:effectRef>
          <a:fontRef idx="minor">
            <a:schemeClr val="tx1"/>
          </a:fontRef>
        </p:style>
      </p:cxnSp>
      <p:sp>
        <p:nvSpPr>
          <p:cNvPr id="9" name="Title Placeholder 1"/>
          <p:cNvSpPr txBox="1">
            <a:spLocks/>
          </p:cNvSpPr>
          <p:nvPr/>
        </p:nvSpPr>
        <p:spPr>
          <a:xfrm>
            <a:off x="2133601" y="3061553"/>
            <a:ext cx="8229600" cy="943221"/>
          </a:xfrm>
          <a:prstGeom prst="rect">
            <a:avLst/>
          </a:prstGeom>
        </p:spPr>
        <p:txBody>
          <a:bodyPr vert="horz" lIns="68598" tIns="34299" rIns="68598" bIns="34299" rtlCol="0" anchor="ctr">
            <a:noAutofit/>
          </a:bodyPr>
          <a:lstStyle>
            <a:lvl1pPr algn="ctr" defTabSz="457200" rtl="0" eaLnBrk="1" latinLnBrk="0" hangingPunct="1">
              <a:spcBef>
                <a:spcPct val="0"/>
              </a:spcBef>
              <a:buNone/>
              <a:defRPr sz="4400" kern="1200" baseline="0">
                <a:solidFill>
                  <a:schemeClr val="bg2"/>
                </a:solidFill>
                <a:latin typeface="merriweather" charset="0"/>
                <a:ea typeface="+mj-ea"/>
                <a:cs typeface="+mj-cs"/>
              </a:defRPr>
            </a:lvl1pPr>
          </a:lstStyle>
          <a:p>
            <a:pPr>
              <a:lnSpc>
                <a:spcPct val="170000"/>
              </a:lnSpc>
            </a:pPr>
            <a:r>
              <a:rPr lang="en-US" alt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22</a:t>
            </a:r>
            <a:r>
              <a:rPr lang="en-US" altLang="en-US" sz="2000" baseline="30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nd</a:t>
            </a:r>
            <a:r>
              <a:rPr lang="en-US" alt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International </a:t>
            </a:r>
            <a:r>
              <a:rPr lang="en-US" alt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AIDS </a:t>
            </a:r>
            <a:r>
              <a:rPr lang="en-US" alt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Conference </a:t>
            </a:r>
            <a:endParaRPr lang="en-US" alt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en-US" alt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Amsterdam</a:t>
            </a:r>
            <a:r>
              <a:rPr lang="en-US" alt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altLang="en-US"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25 </a:t>
            </a:r>
            <a:r>
              <a:rPr lang="en-US" alt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July 2018</a:t>
            </a:r>
          </a:p>
        </p:txBody>
      </p:sp>
      <p:pic>
        <p:nvPicPr>
          <p:cNvPr id="10" name="Picture 6" descr="http://www.lshtm.ac.uk/aboutus/governanceandorganisation/aas/extrel/lshtm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763" y="5647384"/>
            <a:ext cx="1997140" cy="10488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echo-consortium.com/wp-content/uploads/2015/07/Picture1-300x14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937" y="5603898"/>
            <a:ext cx="2286840" cy="113579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V="1">
            <a:off x="7303023" y="5748566"/>
            <a:ext cx="0" cy="787527"/>
          </a:xfrm>
          <a:prstGeom prst="line">
            <a:avLst/>
          </a:prstGeom>
          <a:ln w="6350">
            <a:solidFill>
              <a:schemeClr val="tx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21824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85402" y="5552388"/>
            <a:ext cx="2460396" cy="1200329"/>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p:txBody>
      </p:sp>
      <p:sp>
        <p:nvSpPr>
          <p:cNvPr id="2" name="Title 1"/>
          <p:cNvSpPr>
            <a:spLocks noGrp="1"/>
          </p:cNvSpPr>
          <p:nvPr>
            <p:ph type="title"/>
          </p:nvPr>
        </p:nvSpPr>
        <p:spPr/>
        <p:txBody>
          <a:bodyPr/>
          <a:lstStyle/>
          <a:p>
            <a:r>
              <a:rPr lang="en-GB" dirty="0" smtClean="0"/>
              <a:t>Predicting uptake</a:t>
            </a:r>
            <a:endParaRPr lang="en-GB" dirty="0"/>
          </a:p>
        </p:txBody>
      </p:sp>
      <p:sp>
        <p:nvSpPr>
          <p:cNvPr id="3" name="Content Placeholder 2"/>
          <p:cNvSpPr>
            <a:spLocks noGrp="1"/>
          </p:cNvSpPr>
          <p:nvPr>
            <p:ph idx="1"/>
          </p:nvPr>
        </p:nvSpPr>
        <p:spPr/>
        <p:txBody>
          <a:bodyPr/>
          <a:lstStyle/>
          <a:p>
            <a:r>
              <a:rPr lang="en-GB" dirty="0" smtClean="0"/>
              <a:t>How can we predict uptake for products which don’t exist yet?</a:t>
            </a:r>
          </a:p>
          <a:p>
            <a:pPr lvl="1"/>
            <a:r>
              <a:rPr lang="en-GB" sz="2200" dirty="0" smtClean="0"/>
              <a:t>Assumptions from other studies</a:t>
            </a:r>
          </a:p>
          <a:p>
            <a:pPr lvl="1"/>
            <a:r>
              <a:rPr lang="en-GB" sz="2200" i="1" dirty="0" smtClean="0"/>
              <a:t>“Expert opinion”</a:t>
            </a:r>
          </a:p>
          <a:p>
            <a:r>
              <a:rPr lang="en-GB" dirty="0" smtClean="0"/>
              <a:t>We use a discrete choice experiment (DCE) to predict uptake of single- and multi-purpose products</a:t>
            </a:r>
            <a:endParaRPr lang="en-GB" dirty="0"/>
          </a:p>
        </p:txBody>
      </p:sp>
      <p:pic>
        <p:nvPicPr>
          <p:cNvPr id="4" name="Picture 3"/>
          <p:cNvPicPr>
            <a:picLocks noChangeAspect="1"/>
          </p:cNvPicPr>
          <p:nvPr/>
        </p:nvPicPr>
        <p:blipFill>
          <a:blip r:embed="rId2"/>
          <a:stretch>
            <a:fillRect/>
          </a:stretch>
        </p:blipFill>
        <p:spPr>
          <a:xfrm>
            <a:off x="617080" y="3576468"/>
            <a:ext cx="7755150" cy="3229177"/>
          </a:xfrm>
          <a:prstGeom prst="rect">
            <a:avLst/>
          </a:prstGeom>
        </p:spPr>
      </p:pic>
      <p:sp>
        <p:nvSpPr>
          <p:cNvPr id="5" name="TextBox 4"/>
          <p:cNvSpPr txBox="1"/>
          <p:nvPr/>
        </p:nvSpPr>
        <p:spPr>
          <a:xfrm>
            <a:off x="625495" y="3576468"/>
            <a:ext cx="2061607" cy="221377"/>
          </a:xfrm>
          <a:prstGeom prst="rect">
            <a:avLst/>
          </a:prstGeom>
          <a:solidFill>
            <a:schemeClr val="bg1"/>
          </a:solidFill>
        </p:spPr>
        <p:txBody>
          <a:bodyPr wrap="square" rtlCol="0">
            <a:spAutoFit/>
          </a:bodyPr>
          <a:lstStyle/>
          <a:p>
            <a:endParaRPr lang="en-GB" dirty="0"/>
          </a:p>
        </p:txBody>
      </p:sp>
      <p:pic>
        <p:nvPicPr>
          <p:cNvPr id="6" name="Picture 2" descr="C:\Users\matthew.quaife\Downloads\Screenshot_2015-10-20-14-39-5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037" r="1893" b="12093"/>
          <a:stretch/>
        </p:blipFill>
        <p:spPr bwMode="auto">
          <a:xfrm>
            <a:off x="6488738" y="4326981"/>
            <a:ext cx="4964830" cy="239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39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12086" y="5331655"/>
            <a:ext cx="2232911" cy="1477328"/>
          </a:xfrm>
          <a:prstGeom prst="rect">
            <a:avLst/>
          </a:prstGeom>
          <a:solidFill>
            <a:schemeClr val="bg1"/>
          </a:solidFill>
          <a:ln>
            <a:solidFill>
              <a:schemeClr val="bg1"/>
            </a:solidFill>
          </a:ln>
        </p:spPr>
        <p:txBody>
          <a:bodyPr wrap="square" rtlCol="0">
            <a:spAutoFit/>
          </a:bodyPr>
          <a:lstStyle/>
          <a:p>
            <a:endParaRPr lang="en-GB" dirty="0"/>
          </a:p>
          <a:p>
            <a:endParaRPr lang="en-GB" dirty="0"/>
          </a:p>
          <a:p>
            <a:endParaRPr lang="en-GB" dirty="0"/>
          </a:p>
          <a:p>
            <a:endParaRPr lang="en-GB" dirty="0"/>
          </a:p>
          <a:p>
            <a:endParaRPr lang="en-GB" dirty="0"/>
          </a:p>
        </p:txBody>
      </p:sp>
      <p:sp>
        <p:nvSpPr>
          <p:cNvPr id="2" name="Title 1"/>
          <p:cNvSpPr>
            <a:spLocks noGrp="1"/>
          </p:cNvSpPr>
          <p:nvPr>
            <p:ph type="title"/>
          </p:nvPr>
        </p:nvSpPr>
        <p:spPr>
          <a:xfrm>
            <a:off x="457200" y="274638"/>
            <a:ext cx="11125200" cy="1143000"/>
          </a:xfrm>
        </p:spPr>
        <p:txBody>
          <a:bodyPr>
            <a:normAutofit/>
          </a:bodyPr>
          <a:lstStyle/>
          <a:p>
            <a:r>
              <a:rPr lang="en-GB" dirty="0" smtClean="0"/>
              <a:t>Modelling impact</a:t>
            </a:r>
            <a:endParaRPr lang="en-GB" dirty="0"/>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457200" y="1600201"/>
                <a:ext cx="11125200" cy="3880200"/>
              </a:xfrm>
            </p:spPr>
            <p:txBody>
              <a:bodyPr/>
              <a:lstStyle/>
              <a:p>
                <a:r>
                  <a:rPr lang="en-GB" dirty="0"/>
                  <a:t>Simple static transmission model using South African demographic and HIV epidemiological data</a:t>
                </a:r>
              </a:p>
              <a:p>
                <a:r>
                  <a:rPr lang="en-GB" dirty="0"/>
                  <a:t>For each product (</a:t>
                </a:r>
                <a14:m>
                  <m:oMath xmlns:m="http://schemas.openxmlformats.org/officeDocument/2006/math">
                    <m:r>
                      <a:rPr lang="en-GB" sz="2400" i="1">
                        <a:latin typeface="Cambria Math" panose="02040503050406030204" pitchFamily="18" charset="0"/>
                        <a:ea typeface="Calibri" panose="020F0502020204030204" pitchFamily="34" charset="0"/>
                        <a:cs typeface="Times New Roman" panose="02020603050405020304" pitchFamily="18" charset="0"/>
                      </a:rPr>
                      <m:t>𝑥</m:t>
                    </m:r>
                  </m:oMath>
                </a14:m>
                <a:r>
                  <a:rPr lang="en-GB" dirty="0"/>
                  <a:t>), protection is a function of efficacy (</a:t>
                </a:r>
                <a14:m>
                  <m:oMath xmlns:m="http://schemas.openxmlformats.org/officeDocument/2006/math">
                    <m:sSub>
                      <m:sSubPr>
                        <m:ctrlPr>
                          <a:rPr lang="en-GB" sz="2400" i="1">
                            <a:latin typeface="Cambria Math" panose="02040503050406030204" pitchFamily="18" charset="0"/>
                            <a:ea typeface="Calibri" panose="020F0502020204030204" pitchFamily="34" charset="0"/>
                            <a:cs typeface="Times New Roman" panose="02020603050405020304" pitchFamily="18" charset="0"/>
                          </a:rPr>
                        </m:ctrlPr>
                      </m:sSubPr>
                      <m:e>
                        <m:r>
                          <a:rPr lang="en-GB" sz="2400" i="1">
                            <a:latin typeface="Cambria Math" panose="02040503050406030204" pitchFamily="18" charset="0"/>
                            <a:ea typeface="Calibri" panose="020F0502020204030204" pitchFamily="34" charset="0"/>
                            <a:cs typeface="Times New Roman" panose="02020603050405020304" pitchFamily="18" charset="0"/>
                          </a:rPr>
                          <m:t>𝐸</m:t>
                        </m:r>
                      </m:e>
                      <m:sub>
                        <m:r>
                          <a:rPr lang="en-GB" sz="2400" i="1">
                            <a:latin typeface="Cambria Math" panose="02040503050406030204" pitchFamily="18" charset="0"/>
                            <a:ea typeface="Calibri" panose="020F0502020204030204" pitchFamily="34" charset="0"/>
                            <a:cs typeface="Times New Roman" panose="02020603050405020304" pitchFamily="18" charset="0"/>
                          </a:rPr>
                          <m:t>𝑥</m:t>
                        </m:r>
                      </m:sub>
                    </m:sSub>
                  </m:oMath>
                </a14:m>
                <a:r>
                  <a:rPr lang="en-GB" dirty="0"/>
                  <a:t>) and use (</a:t>
                </a:r>
                <a14:m>
                  <m:oMath xmlns:m="http://schemas.openxmlformats.org/officeDocument/2006/math">
                    <m:sSub>
                      <m:sSubPr>
                        <m:ctrlPr>
                          <a:rPr lang="en-GB" sz="2400" i="1">
                            <a:latin typeface="Cambria Math" panose="02040503050406030204" pitchFamily="18" charset="0"/>
                            <a:ea typeface="Calibri" panose="020F0502020204030204" pitchFamily="34" charset="0"/>
                            <a:cs typeface="Times New Roman" panose="02020603050405020304" pitchFamily="18" charset="0"/>
                          </a:rPr>
                        </m:ctrlPr>
                      </m:sSubPr>
                      <m:e>
                        <m:r>
                          <a:rPr lang="en-GB" sz="2400" b="0" i="1" smtClean="0">
                            <a:latin typeface="Cambria Math" panose="02040503050406030204" pitchFamily="18" charset="0"/>
                            <a:ea typeface="Calibri" panose="020F0502020204030204" pitchFamily="34" charset="0"/>
                            <a:cs typeface="Times New Roman" panose="02020603050405020304" pitchFamily="18" charset="0"/>
                          </a:rPr>
                          <m:t>𝑈</m:t>
                        </m:r>
                      </m:e>
                      <m:sub>
                        <m:r>
                          <a:rPr lang="en-GB" sz="2400" i="1">
                            <a:latin typeface="Cambria Math" panose="02040503050406030204" pitchFamily="18" charset="0"/>
                            <a:ea typeface="Calibri" panose="020F0502020204030204" pitchFamily="34" charset="0"/>
                            <a:cs typeface="Times New Roman" panose="02020603050405020304" pitchFamily="18" charset="0"/>
                          </a:rPr>
                          <m:t>𝑥</m:t>
                        </m:r>
                      </m:sub>
                    </m:sSub>
                    <m:r>
                      <a:rPr lang="en-GB" sz="2400" b="0" i="1" smtClean="0">
                        <a:latin typeface="Cambria Math" panose="02040503050406030204" pitchFamily="18" charset="0"/>
                        <a:ea typeface="Calibri" panose="020F0502020204030204" pitchFamily="34" charset="0"/>
                        <a:cs typeface="Times New Roman" panose="02020603050405020304" pitchFamily="18" charset="0"/>
                      </a:rPr>
                      <m:t>)</m:t>
                    </m:r>
                  </m:oMath>
                </a14:m>
                <a:endParaRPr lang="en-GB" dirty="0"/>
              </a:p>
              <a:p>
                <a:endParaRPr lang="en-GB" dirty="0"/>
              </a:p>
              <a:p>
                <a:endParaRPr lang="en-GB" dirty="0"/>
              </a:p>
              <a:p>
                <a:endParaRPr lang="en-GB"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457200" y="1600201"/>
                <a:ext cx="11125200" cy="3880200"/>
              </a:xfrm>
              <a:blipFill>
                <a:blip r:embed="rId2"/>
                <a:stretch>
                  <a:fillRect l="-603" t="-11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3730101" y="2854501"/>
              <a:ext cx="5407660" cy="685800"/>
            </p:xfrm>
            <a:graphic>
              <a:graphicData uri="http://schemas.openxmlformats.org/drawingml/2006/table">
                <a:tbl>
                  <a:tblPr firstRow="1" firstCol="1" bandRow="1"/>
                  <a:tblGrid>
                    <a:gridCol w="5057775">
                      <a:extLst>
                        <a:ext uri="{9D8B030D-6E8A-4147-A177-3AD203B41FA5}">
                          <a16:colId xmlns:a16="http://schemas.microsoft.com/office/drawing/2014/main" val="386695570"/>
                        </a:ext>
                      </a:extLst>
                    </a:gridCol>
                    <a:gridCol w="349885">
                      <a:extLst>
                        <a:ext uri="{9D8B030D-6E8A-4147-A177-3AD203B41FA5}">
                          <a16:colId xmlns:a16="http://schemas.microsoft.com/office/drawing/2014/main" val="4016587001"/>
                        </a:ext>
                      </a:extLst>
                    </a:gridCol>
                  </a:tblGrid>
                  <a:tr h="0">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GB" sz="3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30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GB" sz="30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GB" sz="3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GB" sz="3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30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GB" sz="3000" i="1">
                                        <a:effectLst/>
                                        <a:latin typeface="Cambria Math" panose="02040503050406030204" pitchFamily="18" charset="0"/>
                                        <a:ea typeface="Calibri" panose="020F0502020204030204" pitchFamily="34" charset="0"/>
                                        <a:cs typeface="Times New Roman" panose="02020603050405020304" pitchFamily="18" charset="0"/>
                                      </a:rPr>
                                      <m:t>𝑥</m:t>
                                    </m:r>
                                  </m:sub>
                                </m:sSub>
                                <m:sSub>
                                  <m:sSubPr>
                                    <m:ctrlPr>
                                      <a:rPr lang="en-GB" sz="3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3000"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GB" sz="3000" i="1">
                                        <a:effectLst/>
                                        <a:latin typeface="Cambria Math" panose="02040503050406030204" pitchFamily="18" charset="0"/>
                                        <a:ea typeface="Calibri" panose="020F0502020204030204" pitchFamily="34" charset="0"/>
                                        <a:cs typeface="Times New Roman" panose="02020603050405020304" pitchFamily="18" charset="0"/>
                                      </a:rPr>
                                      <m:t>𝑥</m:t>
                                    </m:r>
                                  </m:sub>
                                </m:sSub>
                              </m:oMath>
                            </m:oMathPara>
                          </a14:m>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84303670"/>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23330069"/>
                  </p:ext>
                </p:extLst>
              </p:nvPr>
            </p:nvGraphicFramePr>
            <p:xfrm>
              <a:off x="3730101" y="2854501"/>
              <a:ext cx="5407660" cy="685800"/>
            </p:xfrm>
            <a:graphic>
              <a:graphicData uri="http://schemas.openxmlformats.org/drawingml/2006/table">
                <a:tbl>
                  <a:tblPr firstRow="1" firstCol="1" bandRow="1"/>
                  <a:tblGrid>
                    <a:gridCol w="5057775">
                      <a:extLst>
                        <a:ext uri="{9D8B030D-6E8A-4147-A177-3AD203B41FA5}">
                          <a16:colId xmlns:a16="http://schemas.microsoft.com/office/drawing/2014/main" val="386695570"/>
                        </a:ext>
                      </a:extLst>
                    </a:gridCol>
                    <a:gridCol w="349885">
                      <a:extLst>
                        <a:ext uri="{9D8B030D-6E8A-4147-A177-3AD203B41FA5}">
                          <a16:colId xmlns:a16="http://schemas.microsoft.com/office/drawing/2014/main" val="4016587001"/>
                        </a:ext>
                      </a:extLst>
                    </a:gridCol>
                  </a:tblGrid>
                  <a:tr h="685800">
                    <a:tc>
                      <a:txBody>
                        <a:bodyPr/>
                        <a:lstStyle/>
                        <a:p>
                          <a:endParaRPr lang="en-US"/>
                        </a:p>
                      </a:txBody>
                      <a:tcPr marL="68580" marR="68580" marT="0" marB="0">
                        <a:lnL>
                          <a:noFill/>
                        </a:lnL>
                        <a:lnR>
                          <a:noFill/>
                        </a:lnR>
                        <a:lnT>
                          <a:noFill/>
                        </a:lnT>
                        <a:lnB>
                          <a:noFill/>
                        </a:lnB>
                        <a:blipFill>
                          <a:blip r:embed="rId3"/>
                          <a:stretch>
                            <a:fillRect r="-6859"/>
                          </a:stretch>
                        </a:blipFill>
                      </a:tcPr>
                    </a:tc>
                    <a:tc>
                      <a:txBody>
                        <a:bodyPr/>
                        <a:lstStyle/>
                        <a:p>
                          <a:pPr algn="just">
                            <a:lnSpc>
                              <a:spcPct val="15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84303670"/>
                      </a:ext>
                    </a:extLst>
                  </a:tr>
                </a:tbl>
              </a:graphicData>
            </a:graphic>
          </p:graphicFrame>
        </mc:Fallback>
      </mc:AlternateContent>
    </p:spTree>
    <p:extLst>
      <p:ext uri="{BB962C8B-B14F-4D97-AF65-F5344CB8AC3E}">
        <p14:creationId xmlns:p14="http://schemas.microsoft.com/office/powerpoint/2010/main" val="4187344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12086" y="5331655"/>
            <a:ext cx="2232911" cy="1477328"/>
          </a:xfrm>
          <a:prstGeom prst="rect">
            <a:avLst/>
          </a:prstGeom>
          <a:solidFill>
            <a:schemeClr val="bg1"/>
          </a:solidFill>
          <a:ln>
            <a:solidFill>
              <a:schemeClr val="bg1"/>
            </a:solidFill>
          </a:ln>
        </p:spPr>
        <p:txBody>
          <a:bodyPr wrap="square" rtlCol="0">
            <a:spAutoFit/>
          </a:bodyPr>
          <a:lstStyle/>
          <a:p>
            <a:endParaRPr lang="en-GB" dirty="0"/>
          </a:p>
          <a:p>
            <a:endParaRPr lang="en-GB" dirty="0"/>
          </a:p>
          <a:p>
            <a:endParaRPr lang="en-GB" dirty="0"/>
          </a:p>
          <a:p>
            <a:endParaRPr lang="en-GB" dirty="0"/>
          </a:p>
          <a:p>
            <a:endParaRPr lang="en-GB" dirty="0"/>
          </a:p>
        </p:txBody>
      </p:sp>
      <p:sp>
        <p:nvSpPr>
          <p:cNvPr id="2" name="Title 1"/>
          <p:cNvSpPr>
            <a:spLocks noGrp="1"/>
          </p:cNvSpPr>
          <p:nvPr>
            <p:ph type="title"/>
          </p:nvPr>
        </p:nvSpPr>
        <p:spPr>
          <a:xfrm>
            <a:off x="457200" y="274638"/>
            <a:ext cx="11125200" cy="1143000"/>
          </a:xfrm>
        </p:spPr>
        <p:txBody>
          <a:bodyPr>
            <a:normAutofit/>
          </a:bodyPr>
          <a:lstStyle/>
          <a:p>
            <a:r>
              <a:rPr lang="en-GB" dirty="0"/>
              <a:t>Modelling </a:t>
            </a:r>
            <a:r>
              <a:rPr lang="en-GB" dirty="0" smtClean="0"/>
              <a:t>impact</a:t>
            </a:r>
            <a:endParaRPr lang="en-GB" dirty="0"/>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457200" y="1600201"/>
                <a:ext cx="11125200" cy="3880200"/>
              </a:xfrm>
            </p:spPr>
            <p:txBody>
              <a:bodyPr/>
              <a:lstStyle/>
              <a:p>
                <a:r>
                  <a:rPr lang="en-GB" dirty="0"/>
                  <a:t>Simple static transmission model using South African demographic and HIV epidemiological data</a:t>
                </a:r>
              </a:p>
              <a:p>
                <a:r>
                  <a:rPr lang="en-GB" dirty="0"/>
                  <a:t>For each product (</a:t>
                </a:r>
                <a14:m>
                  <m:oMath xmlns:m="http://schemas.openxmlformats.org/officeDocument/2006/math">
                    <m:r>
                      <a:rPr lang="en-GB" sz="2400" i="1">
                        <a:latin typeface="Cambria Math" panose="02040503050406030204" pitchFamily="18" charset="0"/>
                        <a:ea typeface="Calibri" panose="020F0502020204030204" pitchFamily="34" charset="0"/>
                        <a:cs typeface="Times New Roman" panose="02020603050405020304" pitchFamily="18" charset="0"/>
                      </a:rPr>
                      <m:t>𝑥</m:t>
                    </m:r>
                  </m:oMath>
                </a14:m>
                <a:r>
                  <a:rPr lang="en-GB" dirty="0"/>
                  <a:t>), protection is a function of efficacy (</a:t>
                </a:r>
                <a14:m>
                  <m:oMath xmlns:m="http://schemas.openxmlformats.org/officeDocument/2006/math">
                    <m:sSub>
                      <m:sSubPr>
                        <m:ctrlPr>
                          <a:rPr lang="en-GB" sz="2400" i="1">
                            <a:latin typeface="Cambria Math" panose="02040503050406030204" pitchFamily="18" charset="0"/>
                            <a:ea typeface="Calibri" panose="020F0502020204030204" pitchFamily="34" charset="0"/>
                            <a:cs typeface="Times New Roman" panose="02020603050405020304" pitchFamily="18" charset="0"/>
                          </a:rPr>
                        </m:ctrlPr>
                      </m:sSubPr>
                      <m:e>
                        <m:r>
                          <a:rPr lang="en-GB" sz="2400" i="1">
                            <a:latin typeface="Cambria Math" panose="02040503050406030204" pitchFamily="18" charset="0"/>
                            <a:ea typeface="Calibri" panose="020F0502020204030204" pitchFamily="34" charset="0"/>
                            <a:cs typeface="Times New Roman" panose="02020603050405020304" pitchFamily="18" charset="0"/>
                          </a:rPr>
                          <m:t>𝐸</m:t>
                        </m:r>
                      </m:e>
                      <m:sub>
                        <m:r>
                          <a:rPr lang="en-GB" sz="2400" i="1">
                            <a:latin typeface="Cambria Math" panose="02040503050406030204" pitchFamily="18" charset="0"/>
                            <a:ea typeface="Calibri" panose="020F0502020204030204" pitchFamily="34" charset="0"/>
                            <a:cs typeface="Times New Roman" panose="02020603050405020304" pitchFamily="18" charset="0"/>
                          </a:rPr>
                          <m:t>𝑥</m:t>
                        </m:r>
                      </m:sub>
                    </m:sSub>
                  </m:oMath>
                </a14:m>
                <a:r>
                  <a:rPr lang="en-GB" dirty="0"/>
                  <a:t>) and use (</a:t>
                </a:r>
                <a14:m>
                  <m:oMath xmlns:m="http://schemas.openxmlformats.org/officeDocument/2006/math">
                    <m:sSub>
                      <m:sSubPr>
                        <m:ctrlPr>
                          <a:rPr lang="en-GB" sz="2400" i="1">
                            <a:latin typeface="Cambria Math" panose="02040503050406030204" pitchFamily="18" charset="0"/>
                            <a:ea typeface="Calibri" panose="020F0502020204030204" pitchFamily="34" charset="0"/>
                            <a:cs typeface="Times New Roman" panose="02020603050405020304" pitchFamily="18" charset="0"/>
                          </a:rPr>
                        </m:ctrlPr>
                      </m:sSubPr>
                      <m:e>
                        <m:r>
                          <a:rPr lang="en-GB" sz="2400" b="0" i="1" smtClean="0">
                            <a:latin typeface="Cambria Math" panose="02040503050406030204" pitchFamily="18" charset="0"/>
                            <a:ea typeface="Calibri" panose="020F0502020204030204" pitchFamily="34" charset="0"/>
                            <a:cs typeface="Times New Roman" panose="02020603050405020304" pitchFamily="18" charset="0"/>
                          </a:rPr>
                          <m:t>𝑈</m:t>
                        </m:r>
                      </m:e>
                      <m:sub>
                        <m:r>
                          <a:rPr lang="en-GB" sz="2400" i="1">
                            <a:latin typeface="Cambria Math" panose="02040503050406030204" pitchFamily="18" charset="0"/>
                            <a:ea typeface="Calibri" panose="020F0502020204030204" pitchFamily="34" charset="0"/>
                            <a:cs typeface="Times New Roman" panose="02020603050405020304" pitchFamily="18" charset="0"/>
                          </a:rPr>
                          <m:t>𝑥</m:t>
                        </m:r>
                      </m:sub>
                    </m:sSub>
                    <m:r>
                      <a:rPr lang="en-GB" sz="2400" b="0" i="1" smtClean="0">
                        <a:latin typeface="Cambria Math" panose="02040503050406030204" pitchFamily="18" charset="0"/>
                        <a:ea typeface="Calibri" panose="020F0502020204030204" pitchFamily="34" charset="0"/>
                        <a:cs typeface="Times New Roman" panose="02020603050405020304" pitchFamily="18" charset="0"/>
                      </a:rPr>
                      <m:t>)</m:t>
                    </m:r>
                  </m:oMath>
                </a14:m>
                <a:endParaRPr lang="en-GB" dirty="0"/>
              </a:p>
              <a:p>
                <a:endParaRPr lang="en-GB" dirty="0"/>
              </a:p>
              <a:p>
                <a:endParaRPr lang="en-GB" dirty="0"/>
              </a:p>
              <a:p>
                <a:r>
                  <a:rPr lang="en-GB" dirty="0"/>
                  <a:t>Then:</a:t>
                </a:r>
              </a:p>
              <a:p>
                <a:endParaRPr lang="en-GB"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457200" y="1600201"/>
                <a:ext cx="11125200" cy="3880200"/>
              </a:xfrm>
              <a:blipFill>
                <a:blip r:embed="rId2"/>
                <a:stretch>
                  <a:fillRect l="-603" t="-11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3730101" y="2854501"/>
              <a:ext cx="5407660" cy="685800"/>
            </p:xfrm>
            <a:graphic>
              <a:graphicData uri="http://schemas.openxmlformats.org/drawingml/2006/table">
                <a:tbl>
                  <a:tblPr firstRow="1" firstCol="1" bandRow="1"/>
                  <a:tblGrid>
                    <a:gridCol w="5057775">
                      <a:extLst>
                        <a:ext uri="{9D8B030D-6E8A-4147-A177-3AD203B41FA5}">
                          <a16:colId xmlns:a16="http://schemas.microsoft.com/office/drawing/2014/main" val="386695570"/>
                        </a:ext>
                      </a:extLst>
                    </a:gridCol>
                    <a:gridCol w="349885">
                      <a:extLst>
                        <a:ext uri="{9D8B030D-6E8A-4147-A177-3AD203B41FA5}">
                          <a16:colId xmlns:a16="http://schemas.microsoft.com/office/drawing/2014/main" val="4016587001"/>
                        </a:ext>
                      </a:extLst>
                    </a:gridCol>
                  </a:tblGrid>
                  <a:tr h="0">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GB" sz="3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30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GB" sz="30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GB" sz="3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GB" sz="3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30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GB" sz="3000" i="1">
                                        <a:effectLst/>
                                        <a:latin typeface="Cambria Math" panose="02040503050406030204" pitchFamily="18" charset="0"/>
                                        <a:ea typeface="Calibri" panose="020F0502020204030204" pitchFamily="34" charset="0"/>
                                        <a:cs typeface="Times New Roman" panose="02020603050405020304" pitchFamily="18" charset="0"/>
                                      </a:rPr>
                                      <m:t>𝑥</m:t>
                                    </m:r>
                                  </m:sub>
                                </m:sSub>
                                <m:sSub>
                                  <m:sSubPr>
                                    <m:ctrlPr>
                                      <a:rPr lang="en-GB" sz="3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3000"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GB" sz="3000" i="1">
                                        <a:effectLst/>
                                        <a:latin typeface="Cambria Math" panose="02040503050406030204" pitchFamily="18" charset="0"/>
                                        <a:ea typeface="Calibri" panose="020F0502020204030204" pitchFamily="34" charset="0"/>
                                        <a:cs typeface="Times New Roman" panose="02020603050405020304" pitchFamily="18" charset="0"/>
                                      </a:rPr>
                                      <m:t>𝑥</m:t>
                                    </m:r>
                                  </m:sub>
                                </m:sSub>
                              </m:oMath>
                            </m:oMathPara>
                          </a14:m>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84303670"/>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23330069"/>
                  </p:ext>
                </p:extLst>
              </p:nvPr>
            </p:nvGraphicFramePr>
            <p:xfrm>
              <a:off x="3730101" y="2854501"/>
              <a:ext cx="5407660" cy="685800"/>
            </p:xfrm>
            <a:graphic>
              <a:graphicData uri="http://schemas.openxmlformats.org/drawingml/2006/table">
                <a:tbl>
                  <a:tblPr firstRow="1" firstCol="1" bandRow="1"/>
                  <a:tblGrid>
                    <a:gridCol w="5057775">
                      <a:extLst>
                        <a:ext uri="{9D8B030D-6E8A-4147-A177-3AD203B41FA5}">
                          <a16:colId xmlns:a16="http://schemas.microsoft.com/office/drawing/2014/main" val="386695570"/>
                        </a:ext>
                      </a:extLst>
                    </a:gridCol>
                    <a:gridCol w="349885">
                      <a:extLst>
                        <a:ext uri="{9D8B030D-6E8A-4147-A177-3AD203B41FA5}">
                          <a16:colId xmlns:a16="http://schemas.microsoft.com/office/drawing/2014/main" val="4016587001"/>
                        </a:ext>
                      </a:extLst>
                    </a:gridCol>
                  </a:tblGrid>
                  <a:tr h="685800">
                    <a:tc>
                      <a:txBody>
                        <a:bodyPr/>
                        <a:lstStyle/>
                        <a:p>
                          <a:endParaRPr lang="en-US"/>
                        </a:p>
                      </a:txBody>
                      <a:tcPr marL="68580" marR="68580" marT="0" marB="0">
                        <a:lnL>
                          <a:noFill/>
                        </a:lnL>
                        <a:lnR>
                          <a:noFill/>
                        </a:lnR>
                        <a:lnT>
                          <a:noFill/>
                        </a:lnT>
                        <a:lnB>
                          <a:noFill/>
                        </a:lnB>
                        <a:blipFill>
                          <a:blip r:embed="rId3"/>
                          <a:stretch>
                            <a:fillRect r="-6859"/>
                          </a:stretch>
                        </a:blipFill>
                      </a:tcPr>
                    </a:tc>
                    <a:tc>
                      <a:txBody>
                        <a:bodyPr/>
                        <a:lstStyle/>
                        <a:p>
                          <a:pPr algn="just">
                            <a:lnSpc>
                              <a:spcPct val="150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8430367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664265" y="4822716"/>
              <a:ext cx="13666304" cy="1015556"/>
            </p:xfrm>
            <a:graphic>
              <a:graphicData uri="http://schemas.openxmlformats.org/drawingml/2006/table">
                <a:tbl>
                  <a:tblPr firstRow="1" firstCol="1" bandRow="1"/>
                  <a:tblGrid>
                    <a:gridCol w="13471547">
                      <a:extLst>
                        <a:ext uri="{9D8B030D-6E8A-4147-A177-3AD203B41FA5}">
                          <a16:colId xmlns:a16="http://schemas.microsoft.com/office/drawing/2014/main" val="2844107275"/>
                        </a:ext>
                      </a:extLst>
                    </a:gridCol>
                    <a:gridCol w="194757">
                      <a:extLst>
                        <a:ext uri="{9D8B030D-6E8A-4147-A177-3AD203B41FA5}">
                          <a16:colId xmlns:a16="http://schemas.microsoft.com/office/drawing/2014/main" val="3383547710"/>
                        </a:ext>
                      </a:extLst>
                    </a:gridCol>
                  </a:tblGrid>
                  <a:tr h="83566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GB"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GB" sz="1800" i="1" smtClean="0">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GB" sz="18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𝑥</m:t>
                                    </m:r>
                                  </m:sub>
                                </m:sSub>
                                <m:d>
                                  <m:dPr>
                                    <m:begChr m:val="["/>
                                    <m:endChr m:val="]"/>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1800" i="1">
                                            <a:effectLst/>
                                            <a:latin typeface="Cambria Math" panose="02040503050406030204" pitchFamily="18" charset="0"/>
                                            <a:ea typeface="Calibri" panose="020F0502020204030204" pitchFamily="34" charset="0"/>
                                            <a:cs typeface="Times New Roman" panose="02020603050405020304" pitchFamily="18" charset="0"/>
                                          </a:rPr>
                                          <m:t>1−</m:t>
                                        </m:r>
                                        <m:d>
                                          <m:d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1800" i="1">
                                                <a:effectLst/>
                                                <a:latin typeface="Cambria Math" panose="02040503050406030204" pitchFamily="18" charset="0"/>
                                                <a:ea typeface="Calibri" panose="020F0502020204030204" pitchFamily="34" charset="0"/>
                                                <a:cs typeface="Times New Roman" panose="02020603050405020304" pitchFamily="18" charset="0"/>
                                              </a:rPr>
                                              <m:t>1−</m:t>
                                            </m:r>
                                            <m:r>
                                              <a:rPr lang="en-GB" sz="1800" i="1">
                                                <a:effectLst/>
                                                <a:latin typeface="Cambria Math" panose="02040503050406030204" pitchFamily="18" charset="0"/>
                                                <a:ea typeface="Calibri" panose="020F0502020204030204" pitchFamily="34" charset="0"/>
                                                <a:cs typeface="Times New Roman" panose="02020603050405020304" pitchFamily="18" charset="0"/>
                                              </a:rPr>
                                              <m:t>𝜀</m:t>
                                            </m:r>
                                          </m:e>
                                        </m:d>
                                        <m:nary>
                                          <m:naryPr>
                                            <m:chr m:val="∑"/>
                                            <m:limLoc m:val="undOvr"/>
                                            <m:supHide m:val="on"/>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𝑖</m:t>
                                            </m:r>
                                            <m:r>
                                              <a:rPr lang="en-GB" sz="1800" i="1">
                                                <a:effectLst/>
                                                <a:latin typeface="Cambria Math" panose="02040503050406030204" pitchFamily="18" charset="0"/>
                                                <a:ea typeface="Calibri" panose="020F0502020204030204" pitchFamily="34" charset="0"/>
                                                <a:cs typeface="Times New Roman" panose="02020603050405020304" pitchFamily="18" charset="0"/>
                                              </a:rPr>
                                              <m:t>=1..</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𝑛</m:t>
                                            </m:r>
                                          </m:sub>
                                          <m:sup/>
                                          <m:e>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𝑈𝑐</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e>
                                    </m:d>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n-GB" sz="1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1800" i="1">
                                            <a:effectLst/>
                                            <a:latin typeface="Cambria Math" panose="02040503050406030204" pitchFamily="18" charset="0"/>
                                            <a:ea typeface="Calibri" panose="020F0502020204030204" pitchFamily="34" charset="0"/>
                                            <a:cs typeface="Times New Roman" panose="02020603050405020304" pitchFamily="18" charset="0"/>
                                          </a:rPr>
                                          <m:t>1−</m:t>
                                        </m:r>
                                        <m:r>
                                          <a:rPr lang="en-GB" sz="1800" i="1">
                                            <a:effectLst/>
                                            <a:latin typeface="Cambria Math" panose="02040503050406030204" pitchFamily="18" charset="0"/>
                                            <a:ea typeface="Calibri" panose="020F0502020204030204" pitchFamily="34" charset="0"/>
                                            <a:cs typeface="Times New Roman" panose="02020603050405020304" pitchFamily="18" charset="0"/>
                                          </a:rPr>
                                          <m:t>𝜀</m:t>
                                        </m:r>
                                      </m:e>
                                    </m:d>
                                    <m:nary>
                                      <m:naryPr>
                                        <m:chr m:val="∑"/>
                                        <m:limLoc m:val="undOvr"/>
                                        <m:supHide m:val="on"/>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𝑖</m:t>
                                        </m:r>
                                        <m:r>
                                          <a:rPr lang="en-GB" sz="1800" i="1">
                                            <a:effectLst/>
                                            <a:latin typeface="Cambria Math" panose="02040503050406030204" pitchFamily="18" charset="0"/>
                                            <a:ea typeface="Calibri" panose="020F0502020204030204" pitchFamily="34" charset="0"/>
                                            <a:cs typeface="Times New Roman" panose="02020603050405020304" pitchFamily="18" charset="0"/>
                                          </a:rPr>
                                          <m:t>=1..</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𝑛</m:t>
                                        </m:r>
                                      </m:sub>
                                      <m:sup/>
                                      <m:e>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GB" sz="1800" i="1">
                                                <a:effectLst/>
                                                <a:latin typeface="Cambria Math" panose="02040503050406030204" pitchFamily="18" charset="0"/>
                                                <a:ea typeface="Calibri" panose="020F0502020204030204" pitchFamily="34" charset="0"/>
                                                <a:cs typeface="Times New Roman" panose="02020603050405020304" pitchFamily="18" charset="0"/>
                                              </a:rPr>
                                              <m:t>𝑈𝑐</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en-GB" sz="1800" i="1">
                                        <a:effectLst/>
                                        <a:latin typeface="Cambria Math" panose="02040503050406030204" pitchFamily="18" charset="0"/>
                                        <a:ea typeface="Calibri" panose="020F0502020204030204" pitchFamily="34" charset="0"/>
                                        <a:cs typeface="Times New Roman" panose="02020603050405020304" pitchFamily="18" charset="0"/>
                                      </a:rPr>
                                      <m:t>+</m:t>
                                    </m:r>
                                    <m:r>
                                      <a:rPr lang="en-GB" sz="1800" i="1">
                                        <a:effectLst/>
                                        <a:latin typeface="Cambria Math" panose="02040503050406030204" pitchFamily="18" charset="0"/>
                                        <a:ea typeface="Calibri" panose="020F0502020204030204" pitchFamily="34" charset="0"/>
                                        <a:cs typeface="Times New Roman" panose="02020603050405020304" pitchFamily="18" charset="0"/>
                                      </a:rPr>
                                      <m:t>𝜀</m:t>
                                    </m:r>
                                    <m:nary>
                                      <m:naryPr>
                                        <m:chr m:val="∑"/>
                                        <m:limLoc m:val="undOvr"/>
                                        <m:supHide m:val="on"/>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𝑖</m:t>
                                        </m:r>
                                        <m:r>
                                          <a:rPr lang="en-GB" sz="1800" i="1">
                                            <a:effectLst/>
                                            <a:latin typeface="Cambria Math" panose="02040503050406030204" pitchFamily="18" charset="0"/>
                                            <a:ea typeface="Calibri" panose="020F0502020204030204" pitchFamily="34" charset="0"/>
                                            <a:cs typeface="Times New Roman" panose="02020603050405020304" pitchFamily="18" charset="0"/>
                                          </a:rPr>
                                          <m:t>=1..</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𝑛</m:t>
                                        </m:r>
                                      </m:sub>
                                      <m:sup/>
                                      <m:e>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d>
                                                  <m:d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1800" i="1">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𝑥</m:t>
                                                        </m:r>
                                                      </m:sub>
                                                    </m:sSub>
                                                  </m:e>
                                                </m:d>
                                                <m:r>
                                                  <a:rPr lang="en-GB" sz="18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GB" sz="1800" i="1">
                                                <a:effectLst/>
                                                <a:latin typeface="Cambria Math" panose="02040503050406030204" pitchFamily="18" charset="0"/>
                                                <a:ea typeface="Calibri" panose="020F0502020204030204" pitchFamily="34" charset="0"/>
                                                <a:cs typeface="Times New Roman" panose="02020603050405020304" pitchFamily="18" charset="0"/>
                                              </a:rPr>
                                              <m:t>𝑈𝑐</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e>
                                </m:d>
                                <m:r>
                                  <a:rPr lang="en-GB" sz="1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1800" i="1">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𝑥</m:t>
                                        </m:r>
                                      </m:sub>
                                    </m:sSub>
                                  </m:e>
                                </m:d>
                                <m:nary>
                                  <m:naryPr>
                                    <m:chr m:val="∑"/>
                                    <m:limLoc m:val="undOvr"/>
                                    <m:supHide m:val="on"/>
                                    <m:ctrlPr>
                                      <a:rPr lang="en-GB" sz="1800" i="1" smtClean="0">
                                        <a:effectLst/>
                                        <a:latin typeface="Cambria Math" panose="02040503050406030204" pitchFamily="18" charset="0"/>
                                        <a:ea typeface="Calibri" panose="020F0502020204030204" pitchFamily="34" charset="0"/>
                                        <a:cs typeface="Times New Roman" panose="02020603050405020304" pitchFamily="18" charset="0"/>
                                      </a:rPr>
                                    </m:ctrlPr>
                                  </m:naryPr>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𝑖</m:t>
                                    </m:r>
                                    <m:r>
                                      <a:rPr lang="en-GB" sz="1800" i="1">
                                        <a:effectLst/>
                                        <a:latin typeface="Cambria Math" panose="02040503050406030204" pitchFamily="18" charset="0"/>
                                        <a:ea typeface="Calibri" panose="020F0502020204030204" pitchFamily="34" charset="0"/>
                                        <a:cs typeface="Times New Roman" panose="02020603050405020304" pitchFamily="18" charset="0"/>
                                      </a:rPr>
                                      <m:t>=1..</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𝑛</m:t>
                                    </m:r>
                                  </m:sub>
                                  <m:sup/>
                                  <m:e>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GB" sz="1800" i="1">
                                            <a:effectLst/>
                                            <a:latin typeface="Cambria Math" panose="02040503050406030204" pitchFamily="18" charset="0"/>
                                            <a:ea typeface="Calibri" panose="020F0502020204030204" pitchFamily="34" charset="0"/>
                                            <a:cs typeface="Times New Roman" panose="02020603050405020304" pitchFamily="18" charset="0"/>
                                          </a:rPr>
                                          <m:t>𝑈</m:t>
                                        </m:r>
                                        <m:r>
                                          <a:rPr lang="en-GB" sz="1800" b="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𝑐</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nary>
                                  <m:naryPr>
                                    <m:chr m:val="∑"/>
                                    <m:limLoc m:val="undOvr"/>
                                    <m:supHide m:val="on"/>
                                    <m:ctrlPr>
                                      <a:rPr lang="en-GB" sz="1800" i="1" smtClean="0">
                                        <a:effectLst/>
                                        <a:latin typeface="Cambria Math" panose="02040503050406030204" pitchFamily="18" charset="0"/>
                                        <a:ea typeface="Calibri" panose="020F0502020204030204" pitchFamily="34" charset="0"/>
                                        <a:cs typeface="Times New Roman" panose="02020603050405020304" pitchFamily="18" charset="0"/>
                                      </a:rPr>
                                    </m:ctrlPr>
                                  </m:naryPr>
                                  <m:sub>
                                    <m:r>
                                      <m:rPr>
                                        <m:brk/>
                                      </m:rPr>
                                      <a:rPr lang="en-GB" sz="1800" b="0" i="1" smtClean="0">
                                        <a:effectLst/>
                                        <a:latin typeface="Cambria Math" panose="02040503050406030204" pitchFamily="18" charset="0"/>
                                        <a:ea typeface="Calibri" panose="020F0502020204030204" pitchFamily="34" charset="0"/>
                                        <a:cs typeface="Times New Roman" panose="02020603050405020304" pitchFamily="18" charset="0"/>
                                      </a:rPr>
                                      <m:t>𝑖</m:t>
                                    </m:r>
                                    <m:r>
                                      <a:rPr lang="en-GB" sz="1800" i="1">
                                        <a:effectLst/>
                                        <a:latin typeface="Cambria Math" panose="02040503050406030204" pitchFamily="18" charset="0"/>
                                        <a:ea typeface="Calibri" panose="020F0502020204030204" pitchFamily="34" charset="0"/>
                                        <a:cs typeface="Times New Roman" panose="02020603050405020304" pitchFamily="18" charset="0"/>
                                      </a:rPr>
                                      <m:t>=1</m:t>
                                    </m:r>
                                    <m:r>
                                      <a:rPr lang="en-GB" sz="1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GB" sz="1800" b="0" i="1" smtClean="0">
                                        <a:effectLst/>
                                        <a:latin typeface="Cambria Math" panose="02040503050406030204" pitchFamily="18" charset="0"/>
                                        <a:ea typeface="Calibri" panose="020F0502020204030204" pitchFamily="34" charset="0"/>
                                        <a:cs typeface="Times New Roman" panose="02020603050405020304" pitchFamily="18" charset="0"/>
                                      </a:rPr>
                                      <m:t>𝑛</m:t>
                                    </m:r>
                                  </m:sub>
                                  <m:sup/>
                                  <m:e>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GB" sz="1800" i="1">
                                            <a:effectLst/>
                                            <a:latin typeface="Cambria Math" panose="02040503050406030204" pitchFamily="18" charset="0"/>
                                            <a:ea typeface="Calibri" panose="020F0502020204030204" pitchFamily="34" charset="0"/>
                                            <a:cs typeface="Times New Roman" panose="02020603050405020304" pitchFamily="18" charset="0"/>
                                          </a:rPr>
                                          <m:t>𝑈𝑛𝑐</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15000"/>
                            </a:lnSpc>
                            <a:spcBef>
                              <a:spcPts val="1000"/>
                            </a:spcBef>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630992110"/>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730672446"/>
                  </p:ext>
                </p:extLst>
              </p:nvPr>
            </p:nvGraphicFramePr>
            <p:xfrm>
              <a:off x="-664265" y="4822716"/>
              <a:ext cx="13666304" cy="840232"/>
            </p:xfrm>
            <a:graphic>
              <a:graphicData uri="http://schemas.openxmlformats.org/drawingml/2006/table">
                <a:tbl>
                  <a:tblPr firstRow="1" firstCol="1" bandRow="1"/>
                  <a:tblGrid>
                    <a:gridCol w="13471547">
                      <a:extLst>
                        <a:ext uri="{9D8B030D-6E8A-4147-A177-3AD203B41FA5}">
                          <a16:colId xmlns:a16="http://schemas.microsoft.com/office/drawing/2014/main" val="2844107275"/>
                        </a:ext>
                      </a:extLst>
                    </a:gridCol>
                    <a:gridCol w="194757">
                      <a:extLst>
                        <a:ext uri="{9D8B030D-6E8A-4147-A177-3AD203B41FA5}">
                          <a16:colId xmlns:a16="http://schemas.microsoft.com/office/drawing/2014/main" val="3383547710"/>
                        </a:ext>
                      </a:extLst>
                    </a:gridCol>
                  </a:tblGrid>
                  <a:tr h="840232">
                    <a:tc>
                      <a:txBody>
                        <a:bodyPr/>
                        <a:lstStyle/>
                        <a:p>
                          <a:endParaRPr lang="en-US"/>
                        </a:p>
                      </a:txBody>
                      <a:tcPr marL="68580" marR="68580" marT="0" marB="0">
                        <a:lnL>
                          <a:noFill/>
                        </a:lnL>
                        <a:lnR>
                          <a:noFill/>
                        </a:lnR>
                        <a:lnT>
                          <a:noFill/>
                        </a:lnT>
                        <a:lnB>
                          <a:noFill/>
                        </a:lnB>
                        <a:blipFill>
                          <a:blip r:embed="rId4"/>
                          <a:stretch>
                            <a:fillRect r="-1448" b="-725"/>
                          </a:stretch>
                        </a:blipFill>
                      </a:tcPr>
                    </a:tc>
                    <a:tc>
                      <a:txBody>
                        <a:bodyPr/>
                        <a:lstStyle/>
                        <a:p>
                          <a:pPr algn="just">
                            <a:lnSpc>
                              <a:spcPct val="115000"/>
                            </a:lnSpc>
                            <a:spcBef>
                              <a:spcPts val="1000"/>
                            </a:spcBef>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630992110"/>
                      </a:ext>
                    </a:extLst>
                  </a:tr>
                </a:tbl>
              </a:graphicData>
            </a:graphic>
          </p:graphicFrame>
        </mc:Fallback>
      </mc:AlternateContent>
      <p:sp>
        <p:nvSpPr>
          <p:cNvPr id="7" name="TextBox 6"/>
          <p:cNvSpPr txBox="1"/>
          <p:nvPr/>
        </p:nvSpPr>
        <p:spPr>
          <a:xfrm>
            <a:off x="198783" y="4168137"/>
            <a:ext cx="12246665" cy="400110"/>
          </a:xfrm>
          <a:prstGeom prst="rect">
            <a:avLst/>
          </a:prstGeom>
          <a:noFill/>
        </p:spPr>
        <p:txBody>
          <a:bodyPr wrap="square" rtlCol="0">
            <a:spAutoFit/>
          </a:bodyPr>
          <a:lstStyle/>
          <a:p>
            <a:r>
              <a:rPr lang="en-GB" sz="2000" dirty="0"/>
              <a:t>Overall protection = additional protection from new products – condom migration + existing condom protection </a:t>
            </a:r>
          </a:p>
        </p:txBody>
      </p:sp>
      <mc:AlternateContent xmlns:mc="http://schemas.openxmlformats.org/markup-compatibility/2006" xmlns:a14="http://schemas.microsoft.com/office/drawing/2010/main">
        <mc:Choice Requires="a14">
          <p:sp>
            <p:nvSpPr>
              <p:cNvPr id="10" name="Rectangle 9"/>
              <p:cNvSpPr/>
              <p:nvPr/>
            </p:nvSpPr>
            <p:spPr>
              <a:xfrm>
                <a:off x="573811" y="6070319"/>
                <a:ext cx="11101052" cy="369332"/>
              </a:xfrm>
              <a:prstGeom prst="rect">
                <a:avLst/>
              </a:prstGeom>
            </p:spPr>
            <p:txBody>
              <a:bodyPr wrap="none">
                <a:spAutoFit/>
              </a:bodyPr>
              <a:lstStyle/>
              <a:p>
                <a14:m>
                  <m:oMath xmlns:m="http://schemas.openxmlformats.org/officeDocument/2006/math">
                    <m:r>
                      <a:rPr lang="en-GB" b="0" i="1" smtClean="0">
                        <a:latin typeface="Cambria Math" panose="02040503050406030204" pitchFamily="18" charset="0"/>
                      </a:rPr>
                      <m:t>(1−</m:t>
                    </m:r>
                    <m:r>
                      <a:rPr lang="en-GB" i="1">
                        <a:latin typeface="Cambria Math" panose="02040503050406030204" pitchFamily="18" charset="0"/>
                        <a:ea typeface="Calibri" panose="020F0502020204030204" pitchFamily="34" charset="0"/>
                        <a:cs typeface="Times New Roman" panose="02020603050405020304" pitchFamily="18" charset="0"/>
                      </a:rPr>
                      <m:t>𝜀</m:t>
                    </m:r>
                  </m:oMath>
                </a14:m>
                <a:r>
                  <a:rPr lang="en-GB" dirty="0"/>
                  <a:t>) = propensity to still use condoms, </a:t>
                </a:r>
                <a:r>
                  <a:rPr lang="en-GB" dirty="0" err="1"/>
                  <a:t>Uc</a:t>
                </a:r>
                <a:r>
                  <a:rPr lang="en-GB" dirty="0"/>
                  <a:t> and </a:t>
                </a:r>
                <a:r>
                  <a:rPr lang="en-GB" dirty="0" err="1"/>
                  <a:t>Unc</a:t>
                </a:r>
                <a:r>
                  <a:rPr lang="en-GB" dirty="0"/>
                  <a:t> = product use among condom/non-condom users, </a:t>
                </a:r>
                <a:r>
                  <a:rPr lang="en-GB" dirty="0" err="1"/>
                  <a:t>Ei</a:t>
                </a:r>
                <a:r>
                  <a:rPr lang="en-GB" dirty="0"/>
                  <a:t> = efficacy</a:t>
                </a:r>
              </a:p>
            </p:txBody>
          </p:sp>
        </mc:Choice>
        <mc:Fallback xmlns="">
          <p:sp>
            <p:nvSpPr>
              <p:cNvPr id="10" name="Rectangle 9"/>
              <p:cNvSpPr>
                <a:spLocks noRot="1" noChangeAspect="1" noMove="1" noResize="1" noEditPoints="1" noAdjustHandles="1" noChangeArrowheads="1" noChangeShapeType="1" noTextEdit="1"/>
              </p:cNvSpPr>
              <p:nvPr/>
            </p:nvSpPr>
            <p:spPr>
              <a:xfrm>
                <a:off x="573811" y="6070319"/>
                <a:ext cx="11101052" cy="369332"/>
              </a:xfrm>
              <a:prstGeom prst="rect">
                <a:avLst/>
              </a:prstGeom>
              <a:blipFill>
                <a:blip r:embed="rId5"/>
                <a:stretch>
                  <a:fillRect l="-165" t="-10000" b="-26667"/>
                </a:stretch>
              </a:blipFill>
            </p:spPr>
            <p:txBody>
              <a:bodyPr/>
              <a:lstStyle/>
              <a:p>
                <a:r>
                  <a:rPr lang="en-GB">
                    <a:noFill/>
                  </a:rPr>
                  <a:t> </a:t>
                </a:r>
              </a:p>
            </p:txBody>
          </p:sp>
        </mc:Fallback>
      </mc:AlternateContent>
    </p:spTree>
    <p:extLst>
      <p:ext uri="{BB962C8B-B14F-4D97-AF65-F5344CB8AC3E}">
        <p14:creationId xmlns:p14="http://schemas.microsoft.com/office/powerpoint/2010/main" val="1228343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0903527" cy="1143000"/>
          </a:xfrm>
        </p:spPr>
        <p:txBody>
          <a:bodyPr>
            <a:normAutofit/>
          </a:bodyPr>
          <a:lstStyle/>
          <a:p>
            <a:r>
              <a:rPr lang="en-GB" dirty="0"/>
              <a:t>Modelling i</a:t>
            </a:r>
            <a:r>
              <a:rPr lang="en-GB" dirty="0" smtClean="0"/>
              <a:t>mpact</a:t>
            </a:r>
            <a:endParaRPr lang="en-GB" dirty="0"/>
          </a:p>
        </p:txBody>
      </p:sp>
      <p:sp>
        <p:nvSpPr>
          <p:cNvPr id="3" name="Content Placeholder 2"/>
          <p:cNvSpPr>
            <a:spLocks noGrp="1"/>
          </p:cNvSpPr>
          <p:nvPr>
            <p:ph idx="1"/>
          </p:nvPr>
        </p:nvSpPr>
        <p:spPr>
          <a:xfrm>
            <a:off x="457200" y="1600200"/>
            <a:ext cx="11125200" cy="4806209"/>
          </a:xfrm>
        </p:spPr>
        <p:txBody>
          <a:bodyPr>
            <a:normAutofit/>
          </a:bodyPr>
          <a:lstStyle/>
          <a:p>
            <a:r>
              <a:rPr lang="en-GB" dirty="0"/>
              <a:t>Estimate benefits from one year of product introduction</a:t>
            </a:r>
          </a:p>
          <a:p>
            <a:pPr lvl="1"/>
            <a:r>
              <a:rPr lang="en-GB" dirty="0" smtClean="0"/>
              <a:t>No consideration of staged uptake over time, adherence</a:t>
            </a:r>
          </a:p>
          <a:p>
            <a:r>
              <a:rPr lang="en-GB" dirty="0" smtClean="0"/>
              <a:t>Three female groups: </a:t>
            </a:r>
          </a:p>
          <a:p>
            <a:pPr lvl="1"/>
            <a:r>
              <a:rPr lang="en-GB" dirty="0" smtClean="0"/>
              <a:t>General population women aged 16-24, 25-49 &amp; female sex workers(FSW)</a:t>
            </a:r>
          </a:p>
          <a:p>
            <a:r>
              <a:rPr lang="en-GB" dirty="0" smtClean="0"/>
              <a:t>DALYs </a:t>
            </a:r>
            <a:r>
              <a:rPr lang="en-GB" dirty="0"/>
              <a:t>averted through preventing HIV </a:t>
            </a:r>
            <a:r>
              <a:rPr lang="en-GB" dirty="0" smtClean="0"/>
              <a:t>infections and reducing maternal mortality</a:t>
            </a:r>
            <a:endParaRPr lang="en-GB" dirty="0"/>
          </a:p>
          <a:p>
            <a:r>
              <a:rPr lang="en-GB" dirty="0" smtClean="0"/>
              <a:t>Estimate </a:t>
            </a:r>
            <a:r>
              <a:rPr lang="en-GB" dirty="0"/>
              <a:t>model with low/medium/high HIV incidence for each group</a:t>
            </a:r>
          </a:p>
          <a:p>
            <a:r>
              <a:rPr lang="en-GB" dirty="0" smtClean="0"/>
              <a:t>No </a:t>
            </a:r>
            <a:r>
              <a:rPr lang="en-GB" dirty="0"/>
              <a:t>age-weighting </a:t>
            </a:r>
          </a:p>
          <a:p>
            <a:r>
              <a:rPr lang="en-GB" dirty="0"/>
              <a:t>Discount rate 3% (all costs and benefits</a:t>
            </a:r>
            <a:r>
              <a:rPr lang="en-GB" dirty="0" smtClean="0"/>
              <a:t>)</a:t>
            </a:r>
          </a:p>
          <a:p>
            <a:r>
              <a:rPr lang="en-GB" dirty="0" smtClean="0"/>
              <a:t>One-way and probabilistic sensitivity analyses used to explore parameter/structural uncertainty</a:t>
            </a:r>
            <a:endParaRPr lang="en-GB" dirty="0"/>
          </a:p>
          <a:p>
            <a:r>
              <a:rPr lang="en-GB" dirty="0" smtClean="0"/>
              <a:t>Willingness-to-pay: lowest threshold of $1,175 (Woods et al. 2016)</a:t>
            </a:r>
          </a:p>
          <a:p>
            <a:pPr lvl="1"/>
            <a:r>
              <a:rPr lang="en-GB" dirty="0" smtClean="0"/>
              <a:t>More conservative than 1xGDP/capita (~$5,000) </a:t>
            </a:r>
            <a:endParaRPr lang="en-GB" dirty="0"/>
          </a:p>
        </p:txBody>
      </p:sp>
    </p:spTree>
    <p:extLst>
      <p:ext uri="{BB962C8B-B14F-4D97-AF65-F5344CB8AC3E}">
        <p14:creationId xmlns:p14="http://schemas.microsoft.com/office/powerpoint/2010/main" val="2945266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Cost model</a:t>
            </a:r>
          </a:p>
        </p:txBody>
      </p:sp>
      <p:graphicFrame>
        <p:nvGraphicFramePr>
          <p:cNvPr id="5" name="Table 4"/>
          <p:cNvGraphicFramePr>
            <a:graphicFrameLocks noGrp="1"/>
          </p:cNvGraphicFramePr>
          <p:nvPr>
            <p:extLst>
              <p:ext uri="{D42A27DB-BD31-4B8C-83A1-F6EECF244321}">
                <p14:modId xmlns:p14="http://schemas.microsoft.com/office/powerpoint/2010/main" val="145181790"/>
              </p:ext>
            </p:extLst>
          </p:nvPr>
        </p:nvGraphicFramePr>
        <p:xfrm>
          <a:off x="1944554" y="1867782"/>
          <a:ext cx="9198367" cy="2839212"/>
        </p:xfrm>
        <a:graphic>
          <a:graphicData uri="http://schemas.openxmlformats.org/drawingml/2006/table">
            <a:tbl>
              <a:tblPr firstRow="1" firstCol="1" bandRow="1">
                <a:tableStyleId>{2D5ABB26-0587-4C30-8999-92F81FD0307C}</a:tableStyleId>
              </a:tblPr>
              <a:tblGrid>
                <a:gridCol w="2749075">
                  <a:extLst>
                    <a:ext uri="{9D8B030D-6E8A-4147-A177-3AD203B41FA5}">
                      <a16:colId xmlns:a16="http://schemas.microsoft.com/office/drawing/2014/main" val="1207038799"/>
                    </a:ext>
                  </a:extLst>
                </a:gridCol>
                <a:gridCol w="3224646">
                  <a:extLst>
                    <a:ext uri="{9D8B030D-6E8A-4147-A177-3AD203B41FA5}">
                      <a16:colId xmlns:a16="http://schemas.microsoft.com/office/drawing/2014/main" val="847124819"/>
                    </a:ext>
                  </a:extLst>
                </a:gridCol>
                <a:gridCol w="3224646">
                  <a:extLst>
                    <a:ext uri="{9D8B030D-6E8A-4147-A177-3AD203B41FA5}">
                      <a16:colId xmlns:a16="http://schemas.microsoft.com/office/drawing/2014/main" val="800989939"/>
                    </a:ext>
                  </a:extLst>
                </a:gridCol>
              </a:tblGrid>
              <a:tr h="0">
                <a:tc>
                  <a:txBody>
                    <a:bodyPr/>
                    <a:lstStyle/>
                    <a:p>
                      <a:pPr algn="just">
                        <a:lnSpc>
                          <a:spcPct val="115000"/>
                        </a:lnSpc>
                        <a:spcAft>
                          <a:spcPts val="0"/>
                        </a:spcAft>
                      </a:pPr>
                      <a:r>
                        <a:rPr lang="en-GB" sz="1800" b="1" dirty="0">
                          <a:effectLst/>
                        </a:rPr>
                        <a:t>Fixed costs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800" i="1" dirty="0">
                          <a:effectLst/>
                        </a:rPr>
                        <a:t>National start-up costs</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800" dirty="0">
                          <a:effectLst/>
                        </a:rPr>
                        <a:t>Training of providers</a:t>
                      </a:r>
                    </a:p>
                    <a:p>
                      <a:pPr>
                        <a:lnSpc>
                          <a:spcPct val="115000"/>
                        </a:lnSpc>
                        <a:spcAft>
                          <a:spcPts val="0"/>
                        </a:spcAft>
                      </a:pPr>
                      <a:r>
                        <a:rPr lang="en-GB" sz="1800" dirty="0">
                          <a:effectLst/>
                        </a:rPr>
                        <a:t>Mass media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288640"/>
                  </a:ext>
                </a:extLst>
              </a:tr>
              <a:tr h="0">
                <a:tc rowSpan="2">
                  <a:txBody>
                    <a:bodyPr/>
                    <a:lstStyle/>
                    <a:p>
                      <a:pPr algn="l">
                        <a:lnSpc>
                          <a:spcPct val="115000"/>
                        </a:lnSpc>
                        <a:spcAft>
                          <a:spcPts val="0"/>
                        </a:spcAft>
                      </a:pPr>
                      <a:r>
                        <a:rPr lang="en-GB" sz="1800" b="1" dirty="0">
                          <a:effectLst/>
                        </a:rPr>
                        <a:t>Variable costs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nSpc>
                          <a:spcPct val="115000"/>
                        </a:lnSpc>
                        <a:spcAft>
                          <a:spcPts val="0"/>
                        </a:spcAft>
                      </a:pPr>
                      <a:r>
                        <a:rPr lang="en-GB" sz="1800" i="1" dirty="0">
                          <a:effectLst/>
                        </a:rPr>
                        <a:t>Facility distribution costs</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800" dirty="0">
                          <a:effectLst/>
                        </a:rPr>
                        <a:t>Staff time</a:t>
                      </a:r>
                    </a:p>
                    <a:p>
                      <a:pPr>
                        <a:lnSpc>
                          <a:spcPct val="115000"/>
                        </a:lnSpc>
                        <a:spcAft>
                          <a:spcPts val="0"/>
                        </a:spcAft>
                      </a:pPr>
                      <a:r>
                        <a:rPr lang="en-GB" sz="1800" dirty="0">
                          <a:effectLst/>
                        </a:rPr>
                        <a:t>Product</a:t>
                      </a:r>
                    </a:p>
                    <a:p>
                      <a:pPr>
                        <a:lnSpc>
                          <a:spcPct val="115000"/>
                        </a:lnSpc>
                        <a:spcAft>
                          <a:spcPts val="0"/>
                        </a:spcAft>
                      </a:pPr>
                      <a:r>
                        <a:rPr lang="en-GB" sz="1800" dirty="0">
                          <a:effectLst/>
                        </a:rPr>
                        <a:t>Health system mark-up and overheads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7399215"/>
                  </a:ext>
                </a:extLst>
              </a:tr>
              <a:tr h="0">
                <a:tc vMerge="1">
                  <a:txBody>
                    <a:bodyPr/>
                    <a:lstStyle/>
                    <a:p>
                      <a:endParaRPr lang="en-GB"/>
                    </a:p>
                  </a:txBody>
                  <a:tcPr/>
                </a:tc>
                <a:tc>
                  <a:txBody>
                    <a:bodyPr/>
                    <a:lstStyle/>
                    <a:p>
                      <a:pPr>
                        <a:lnSpc>
                          <a:spcPct val="115000"/>
                        </a:lnSpc>
                        <a:spcAft>
                          <a:spcPts val="0"/>
                        </a:spcAft>
                      </a:pPr>
                      <a:r>
                        <a:rPr lang="en-GB" sz="1800" i="1" dirty="0">
                          <a:effectLst/>
                        </a:rPr>
                        <a:t>Averted health costs</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nSpc>
                          <a:spcPct val="115000"/>
                        </a:lnSpc>
                        <a:spcAft>
                          <a:spcPts val="0"/>
                        </a:spcAft>
                      </a:pPr>
                      <a:r>
                        <a:rPr lang="en-GB" sz="1800" dirty="0">
                          <a:effectLst/>
                        </a:rPr>
                        <a:t>ART treatment</a:t>
                      </a:r>
                    </a:p>
                    <a:p>
                      <a:pPr>
                        <a:lnSpc>
                          <a:spcPct val="115000"/>
                        </a:lnSpc>
                        <a:spcAft>
                          <a:spcPts val="0"/>
                        </a:spcAft>
                      </a:pPr>
                      <a:r>
                        <a:rPr lang="en-GB" sz="1800" dirty="0">
                          <a:effectLst/>
                        </a:rPr>
                        <a:t>Planned and unplanned miscarriage and births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35209090"/>
                  </a:ext>
                </a:extLst>
              </a:tr>
            </a:tbl>
          </a:graphicData>
        </a:graphic>
      </p:graphicFrame>
    </p:spTree>
    <p:extLst>
      <p:ext uri="{BB962C8B-B14F-4D97-AF65-F5344CB8AC3E}">
        <p14:creationId xmlns:p14="http://schemas.microsoft.com/office/powerpoint/2010/main" val="434452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Rollout </a:t>
            </a:r>
            <a:r>
              <a:rPr lang="en-GB" dirty="0"/>
              <a:t>scenarios</a:t>
            </a:r>
          </a:p>
        </p:txBody>
      </p:sp>
      <p:sp>
        <p:nvSpPr>
          <p:cNvPr id="4" name="Oval 3"/>
          <p:cNvSpPr/>
          <p:nvPr/>
        </p:nvSpPr>
        <p:spPr>
          <a:xfrm>
            <a:off x="819361" y="1227727"/>
            <a:ext cx="3043748" cy="293306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1655223" y="1412851"/>
            <a:ext cx="1772702" cy="369332"/>
          </a:xfrm>
          <a:prstGeom prst="rect">
            <a:avLst/>
          </a:prstGeom>
          <a:noFill/>
        </p:spPr>
        <p:txBody>
          <a:bodyPr wrap="square" rtlCol="0">
            <a:spAutoFit/>
          </a:bodyPr>
          <a:lstStyle/>
          <a:p>
            <a:r>
              <a:rPr lang="en-GB" b="1" dirty="0" smtClean="0"/>
              <a:t>Scenario 1</a:t>
            </a:r>
            <a:endParaRPr lang="en-GB" b="1" dirty="0"/>
          </a:p>
        </p:txBody>
      </p:sp>
      <p:sp>
        <p:nvSpPr>
          <p:cNvPr id="6" name="TextBox 5"/>
          <p:cNvSpPr txBox="1"/>
          <p:nvPr/>
        </p:nvSpPr>
        <p:spPr>
          <a:xfrm>
            <a:off x="1105461" y="1777302"/>
            <a:ext cx="2187829" cy="369332"/>
          </a:xfrm>
          <a:prstGeom prst="rect">
            <a:avLst/>
          </a:prstGeom>
          <a:noFill/>
        </p:spPr>
        <p:txBody>
          <a:bodyPr wrap="square" rtlCol="0">
            <a:spAutoFit/>
          </a:bodyPr>
          <a:lstStyle/>
          <a:p>
            <a:pPr algn="ctr"/>
            <a:r>
              <a:rPr lang="en-GB" dirty="0" smtClean="0"/>
              <a:t>Current practice</a:t>
            </a:r>
            <a:endParaRPr lang="en-GB" dirty="0"/>
          </a:p>
        </p:txBody>
      </p:sp>
      <p:pic>
        <p:nvPicPr>
          <p:cNvPr id="8" name="Picture 8" descr="http://41.media.tumblr.com/eff63b74ab8c6472bd9f916f7c3e04b3/tumblr_n6e6p89uno1qd3gs5o1_4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3306" b="65695"/>
          <a:stretch/>
        </p:blipFill>
        <p:spPr bwMode="auto">
          <a:xfrm>
            <a:off x="1836677" y="2511085"/>
            <a:ext cx="781297" cy="4304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90275" y="2994976"/>
            <a:ext cx="2187829" cy="369332"/>
          </a:xfrm>
          <a:prstGeom prst="rect">
            <a:avLst/>
          </a:prstGeom>
          <a:noFill/>
        </p:spPr>
        <p:txBody>
          <a:bodyPr wrap="square" rtlCol="0">
            <a:spAutoFit/>
          </a:bodyPr>
          <a:lstStyle/>
          <a:p>
            <a:pPr algn="ctr"/>
            <a:r>
              <a:rPr lang="en-GB" dirty="0" smtClean="0"/>
              <a:t>HIV</a:t>
            </a:r>
            <a:endParaRPr lang="en-GB" dirty="0"/>
          </a:p>
        </p:txBody>
      </p:sp>
      <p:sp>
        <p:nvSpPr>
          <p:cNvPr id="10" name="Oval 9"/>
          <p:cNvSpPr/>
          <p:nvPr/>
        </p:nvSpPr>
        <p:spPr>
          <a:xfrm>
            <a:off x="4569398" y="1227727"/>
            <a:ext cx="3043748" cy="293306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a:off x="5405260" y="1412851"/>
            <a:ext cx="1772702" cy="369332"/>
          </a:xfrm>
          <a:prstGeom prst="rect">
            <a:avLst/>
          </a:prstGeom>
          <a:noFill/>
        </p:spPr>
        <p:txBody>
          <a:bodyPr wrap="square" rtlCol="0">
            <a:spAutoFit/>
          </a:bodyPr>
          <a:lstStyle/>
          <a:p>
            <a:r>
              <a:rPr lang="en-GB" b="1" dirty="0" smtClean="0"/>
              <a:t>Scenario 2</a:t>
            </a:r>
            <a:endParaRPr lang="en-GB" b="1" dirty="0"/>
          </a:p>
        </p:txBody>
      </p:sp>
      <p:sp>
        <p:nvSpPr>
          <p:cNvPr id="12" name="TextBox 11"/>
          <p:cNvSpPr txBox="1"/>
          <p:nvPr/>
        </p:nvSpPr>
        <p:spPr>
          <a:xfrm>
            <a:off x="4855498" y="1777302"/>
            <a:ext cx="2187829" cy="369332"/>
          </a:xfrm>
          <a:prstGeom prst="rect">
            <a:avLst/>
          </a:prstGeom>
          <a:noFill/>
        </p:spPr>
        <p:txBody>
          <a:bodyPr wrap="square" rtlCol="0">
            <a:spAutoFit/>
          </a:bodyPr>
          <a:lstStyle/>
          <a:p>
            <a:pPr algn="ctr"/>
            <a:r>
              <a:rPr lang="en-GB" dirty="0" smtClean="0"/>
              <a:t>Next few years (1)</a:t>
            </a:r>
            <a:endParaRPr lang="en-GB" dirty="0"/>
          </a:p>
        </p:txBody>
      </p:sp>
      <p:pic>
        <p:nvPicPr>
          <p:cNvPr id="13" name="Picture 8" descr="http://41.media.tumblr.com/eff63b74ab8c6472bd9f916f7c3e04b3/tumblr_n6e6p89uno1qd3gs5o1_4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3306" b="65695"/>
          <a:stretch/>
        </p:blipFill>
        <p:spPr bwMode="auto">
          <a:xfrm>
            <a:off x="4822178" y="2547022"/>
            <a:ext cx="781297" cy="4304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175776" y="3030913"/>
            <a:ext cx="2187829" cy="369332"/>
          </a:xfrm>
          <a:prstGeom prst="rect">
            <a:avLst/>
          </a:prstGeom>
          <a:noFill/>
        </p:spPr>
        <p:txBody>
          <a:bodyPr wrap="square" rtlCol="0">
            <a:spAutoFit/>
          </a:bodyPr>
          <a:lstStyle/>
          <a:p>
            <a:pPr algn="ctr"/>
            <a:r>
              <a:rPr lang="en-GB" dirty="0" smtClean="0"/>
              <a:t>HIV</a:t>
            </a:r>
            <a:endParaRPr lang="en-GB" dirty="0"/>
          </a:p>
        </p:txBody>
      </p:sp>
      <p:pic>
        <p:nvPicPr>
          <p:cNvPr id="15" name="Picture 2" descr="Image result for hiv vaginal r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60" r="22472" b="28280"/>
          <a:stretch/>
        </p:blipFill>
        <p:spPr bwMode="auto">
          <a:xfrm>
            <a:off x="6239054" y="2378227"/>
            <a:ext cx="667803" cy="61703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419622" y="3030913"/>
            <a:ext cx="2187829" cy="369332"/>
          </a:xfrm>
          <a:prstGeom prst="rect">
            <a:avLst/>
          </a:prstGeom>
          <a:noFill/>
        </p:spPr>
        <p:txBody>
          <a:bodyPr wrap="square" rtlCol="0">
            <a:spAutoFit/>
          </a:bodyPr>
          <a:lstStyle/>
          <a:p>
            <a:pPr algn="ctr"/>
            <a:r>
              <a:rPr lang="en-GB" dirty="0" smtClean="0"/>
              <a:t>HIV</a:t>
            </a:r>
            <a:endParaRPr lang="en-GB" dirty="0"/>
          </a:p>
        </p:txBody>
      </p:sp>
      <p:sp>
        <p:nvSpPr>
          <p:cNvPr id="17" name="Oval 16"/>
          <p:cNvSpPr/>
          <p:nvPr/>
        </p:nvSpPr>
        <p:spPr>
          <a:xfrm>
            <a:off x="8359455" y="1140410"/>
            <a:ext cx="3093236" cy="293306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Box 17"/>
          <p:cNvSpPr txBox="1"/>
          <p:nvPr/>
        </p:nvSpPr>
        <p:spPr>
          <a:xfrm>
            <a:off x="9195317" y="1325534"/>
            <a:ext cx="1772702" cy="369332"/>
          </a:xfrm>
          <a:prstGeom prst="rect">
            <a:avLst/>
          </a:prstGeom>
          <a:noFill/>
        </p:spPr>
        <p:txBody>
          <a:bodyPr wrap="square" rtlCol="0">
            <a:spAutoFit/>
          </a:bodyPr>
          <a:lstStyle/>
          <a:p>
            <a:r>
              <a:rPr lang="en-GB" b="1" dirty="0" smtClean="0"/>
              <a:t>Scenario 3</a:t>
            </a:r>
            <a:endParaRPr lang="en-GB" b="1" dirty="0"/>
          </a:p>
        </p:txBody>
      </p:sp>
      <p:sp>
        <p:nvSpPr>
          <p:cNvPr id="19" name="TextBox 18"/>
          <p:cNvSpPr txBox="1"/>
          <p:nvPr/>
        </p:nvSpPr>
        <p:spPr>
          <a:xfrm>
            <a:off x="8645555" y="1689985"/>
            <a:ext cx="2187829" cy="369332"/>
          </a:xfrm>
          <a:prstGeom prst="rect">
            <a:avLst/>
          </a:prstGeom>
          <a:noFill/>
        </p:spPr>
        <p:txBody>
          <a:bodyPr wrap="square" rtlCol="0">
            <a:spAutoFit/>
          </a:bodyPr>
          <a:lstStyle/>
          <a:p>
            <a:pPr algn="ctr"/>
            <a:r>
              <a:rPr lang="en-GB" dirty="0" smtClean="0"/>
              <a:t>Next few years (2)</a:t>
            </a:r>
            <a:endParaRPr lang="en-GB" dirty="0"/>
          </a:p>
        </p:txBody>
      </p:sp>
      <p:pic>
        <p:nvPicPr>
          <p:cNvPr id="20" name="Picture 8" descr="http://41.media.tumblr.com/eff63b74ab8c6472bd9f916f7c3e04b3/tumblr_n6e6p89uno1qd3gs5o1_4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3306" b="65695"/>
          <a:stretch/>
        </p:blipFill>
        <p:spPr bwMode="auto">
          <a:xfrm>
            <a:off x="8612235" y="2459705"/>
            <a:ext cx="781297" cy="4304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hiv vaginal r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60" r="22472" b="28280"/>
          <a:stretch/>
        </p:blipFill>
        <p:spPr bwMode="auto">
          <a:xfrm>
            <a:off x="10026286" y="2245922"/>
            <a:ext cx="667803" cy="61703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9264862" y="2783413"/>
            <a:ext cx="2187829" cy="646331"/>
          </a:xfrm>
          <a:prstGeom prst="rect">
            <a:avLst/>
          </a:prstGeom>
          <a:noFill/>
        </p:spPr>
        <p:txBody>
          <a:bodyPr wrap="square" rtlCol="0">
            <a:spAutoFit/>
          </a:bodyPr>
          <a:lstStyle/>
          <a:p>
            <a:pPr algn="ctr"/>
            <a:r>
              <a:rPr lang="en-GB" dirty="0" smtClean="0"/>
              <a:t>HIV &amp; </a:t>
            </a:r>
          </a:p>
          <a:p>
            <a:pPr algn="ctr"/>
            <a:r>
              <a:rPr lang="en-GB" dirty="0" smtClean="0"/>
              <a:t>pregnancy</a:t>
            </a:r>
            <a:endParaRPr lang="en-GB" dirty="0"/>
          </a:p>
        </p:txBody>
      </p:sp>
      <p:sp>
        <p:nvSpPr>
          <p:cNvPr id="23" name="TextBox 22"/>
          <p:cNvSpPr txBox="1"/>
          <p:nvPr/>
        </p:nvSpPr>
        <p:spPr>
          <a:xfrm>
            <a:off x="7983040" y="2902475"/>
            <a:ext cx="2187829" cy="369332"/>
          </a:xfrm>
          <a:prstGeom prst="rect">
            <a:avLst/>
          </a:prstGeom>
          <a:noFill/>
        </p:spPr>
        <p:txBody>
          <a:bodyPr wrap="square" rtlCol="0">
            <a:spAutoFit/>
          </a:bodyPr>
          <a:lstStyle/>
          <a:p>
            <a:pPr algn="ctr"/>
            <a:r>
              <a:rPr lang="en-GB" dirty="0" smtClean="0"/>
              <a:t>HIV</a:t>
            </a:r>
            <a:endParaRPr lang="en-GB" dirty="0"/>
          </a:p>
        </p:txBody>
      </p:sp>
    </p:spTree>
    <p:extLst>
      <p:ext uri="{BB962C8B-B14F-4D97-AF65-F5344CB8AC3E}">
        <p14:creationId xmlns:p14="http://schemas.microsoft.com/office/powerpoint/2010/main" val="4131856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Rollout </a:t>
            </a:r>
            <a:r>
              <a:rPr lang="en-GB" dirty="0"/>
              <a:t>scenarios</a:t>
            </a:r>
          </a:p>
        </p:txBody>
      </p:sp>
      <p:sp>
        <p:nvSpPr>
          <p:cNvPr id="4" name="Oval 3"/>
          <p:cNvSpPr/>
          <p:nvPr/>
        </p:nvSpPr>
        <p:spPr>
          <a:xfrm>
            <a:off x="819361" y="1227727"/>
            <a:ext cx="3043748" cy="293306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1655223" y="1412851"/>
            <a:ext cx="1772702" cy="369332"/>
          </a:xfrm>
          <a:prstGeom prst="rect">
            <a:avLst/>
          </a:prstGeom>
          <a:noFill/>
        </p:spPr>
        <p:txBody>
          <a:bodyPr wrap="square" rtlCol="0">
            <a:spAutoFit/>
          </a:bodyPr>
          <a:lstStyle/>
          <a:p>
            <a:r>
              <a:rPr lang="en-GB" b="1" dirty="0" smtClean="0"/>
              <a:t>Scenario 1</a:t>
            </a:r>
            <a:endParaRPr lang="en-GB" b="1" dirty="0"/>
          </a:p>
        </p:txBody>
      </p:sp>
      <p:sp>
        <p:nvSpPr>
          <p:cNvPr id="6" name="TextBox 5"/>
          <p:cNvSpPr txBox="1"/>
          <p:nvPr/>
        </p:nvSpPr>
        <p:spPr>
          <a:xfrm>
            <a:off x="1105461" y="1777302"/>
            <a:ext cx="2187829" cy="369332"/>
          </a:xfrm>
          <a:prstGeom prst="rect">
            <a:avLst/>
          </a:prstGeom>
          <a:noFill/>
        </p:spPr>
        <p:txBody>
          <a:bodyPr wrap="square" rtlCol="0">
            <a:spAutoFit/>
          </a:bodyPr>
          <a:lstStyle/>
          <a:p>
            <a:pPr algn="ctr"/>
            <a:r>
              <a:rPr lang="en-GB" dirty="0" smtClean="0"/>
              <a:t>Current practice</a:t>
            </a:r>
            <a:endParaRPr lang="en-GB" dirty="0"/>
          </a:p>
        </p:txBody>
      </p:sp>
      <p:pic>
        <p:nvPicPr>
          <p:cNvPr id="8" name="Picture 8" descr="http://41.media.tumblr.com/eff63b74ab8c6472bd9f916f7c3e04b3/tumblr_n6e6p89uno1qd3gs5o1_4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3306" b="65695"/>
          <a:stretch/>
        </p:blipFill>
        <p:spPr bwMode="auto">
          <a:xfrm>
            <a:off x="1836677" y="2511085"/>
            <a:ext cx="781297" cy="4304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90275" y="2994976"/>
            <a:ext cx="2187829" cy="369332"/>
          </a:xfrm>
          <a:prstGeom prst="rect">
            <a:avLst/>
          </a:prstGeom>
          <a:noFill/>
        </p:spPr>
        <p:txBody>
          <a:bodyPr wrap="square" rtlCol="0">
            <a:spAutoFit/>
          </a:bodyPr>
          <a:lstStyle/>
          <a:p>
            <a:pPr algn="ctr"/>
            <a:r>
              <a:rPr lang="en-GB" dirty="0" smtClean="0"/>
              <a:t>HIV</a:t>
            </a:r>
            <a:endParaRPr lang="en-GB" dirty="0"/>
          </a:p>
        </p:txBody>
      </p:sp>
      <p:sp>
        <p:nvSpPr>
          <p:cNvPr id="10" name="Oval 9"/>
          <p:cNvSpPr/>
          <p:nvPr/>
        </p:nvSpPr>
        <p:spPr>
          <a:xfrm>
            <a:off x="4569398" y="1227727"/>
            <a:ext cx="3043748" cy="293306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a:off x="5405260" y="1412851"/>
            <a:ext cx="1772702" cy="369332"/>
          </a:xfrm>
          <a:prstGeom prst="rect">
            <a:avLst/>
          </a:prstGeom>
          <a:noFill/>
        </p:spPr>
        <p:txBody>
          <a:bodyPr wrap="square" rtlCol="0">
            <a:spAutoFit/>
          </a:bodyPr>
          <a:lstStyle/>
          <a:p>
            <a:r>
              <a:rPr lang="en-GB" b="1" dirty="0" smtClean="0"/>
              <a:t>Scenario 2</a:t>
            </a:r>
            <a:endParaRPr lang="en-GB" b="1" dirty="0"/>
          </a:p>
        </p:txBody>
      </p:sp>
      <p:sp>
        <p:nvSpPr>
          <p:cNvPr id="12" name="TextBox 11"/>
          <p:cNvSpPr txBox="1"/>
          <p:nvPr/>
        </p:nvSpPr>
        <p:spPr>
          <a:xfrm>
            <a:off x="4855498" y="1777302"/>
            <a:ext cx="2187829" cy="369332"/>
          </a:xfrm>
          <a:prstGeom prst="rect">
            <a:avLst/>
          </a:prstGeom>
          <a:noFill/>
        </p:spPr>
        <p:txBody>
          <a:bodyPr wrap="square" rtlCol="0">
            <a:spAutoFit/>
          </a:bodyPr>
          <a:lstStyle/>
          <a:p>
            <a:pPr algn="ctr"/>
            <a:r>
              <a:rPr lang="en-GB" dirty="0" smtClean="0"/>
              <a:t>Next few years (1)</a:t>
            </a:r>
            <a:endParaRPr lang="en-GB" dirty="0"/>
          </a:p>
        </p:txBody>
      </p:sp>
      <p:pic>
        <p:nvPicPr>
          <p:cNvPr id="13" name="Picture 8" descr="http://41.media.tumblr.com/eff63b74ab8c6472bd9f916f7c3e04b3/tumblr_n6e6p89uno1qd3gs5o1_4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3306" b="65695"/>
          <a:stretch/>
        </p:blipFill>
        <p:spPr bwMode="auto">
          <a:xfrm>
            <a:off x="4822178" y="2547022"/>
            <a:ext cx="781297" cy="4304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175776" y="3030913"/>
            <a:ext cx="2187829" cy="369332"/>
          </a:xfrm>
          <a:prstGeom prst="rect">
            <a:avLst/>
          </a:prstGeom>
          <a:noFill/>
        </p:spPr>
        <p:txBody>
          <a:bodyPr wrap="square" rtlCol="0">
            <a:spAutoFit/>
          </a:bodyPr>
          <a:lstStyle/>
          <a:p>
            <a:pPr algn="ctr"/>
            <a:r>
              <a:rPr lang="en-GB" dirty="0" smtClean="0"/>
              <a:t>HIV</a:t>
            </a:r>
            <a:endParaRPr lang="en-GB" dirty="0"/>
          </a:p>
        </p:txBody>
      </p:sp>
      <p:pic>
        <p:nvPicPr>
          <p:cNvPr id="15" name="Picture 2" descr="Image result for hiv vaginal r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60" r="22472" b="28280"/>
          <a:stretch/>
        </p:blipFill>
        <p:spPr bwMode="auto">
          <a:xfrm>
            <a:off x="6239054" y="2378227"/>
            <a:ext cx="667803" cy="61703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419622" y="3030913"/>
            <a:ext cx="2187829" cy="369332"/>
          </a:xfrm>
          <a:prstGeom prst="rect">
            <a:avLst/>
          </a:prstGeom>
          <a:noFill/>
        </p:spPr>
        <p:txBody>
          <a:bodyPr wrap="square" rtlCol="0">
            <a:spAutoFit/>
          </a:bodyPr>
          <a:lstStyle/>
          <a:p>
            <a:pPr algn="ctr"/>
            <a:r>
              <a:rPr lang="en-GB" dirty="0" smtClean="0"/>
              <a:t>HIV</a:t>
            </a:r>
            <a:endParaRPr lang="en-GB" dirty="0"/>
          </a:p>
        </p:txBody>
      </p:sp>
      <p:sp>
        <p:nvSpPr>
          <p:cNvPr id="17" name="Oval 16"/>
          <p:cNvSpPr/>
          <p:nvPr/>
        </p:nvSpPr>
        <p:spPr>
          <a:xfrm>
            <a:off x="8359455" y="1140410"/>
            <a:ext cx="3093236" cy="293306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Box 17"/>
          <p:cNvSpPr txBox="1"/>
          <p:nvPr/>
        </p:nvSpPr>
        <p:spPr>
          <a:xfrm>
            <a:off x="9195317" y="1325534"/>
            <a:ext cx="1772702" cy="369332"/>
          </a:xfrm>
          <a:prstGeom prst="rect">
            <a:avLst/>
          </a:prstGeom>
          <a:noFill/>
        </p:spPr>
        <p:txBody>
          <a:bodyPr wrap="square" rtlCol="0">
            <a:spAutoFit/>
          </a:bodyPr>
          <a:lstStyle/>
          <a:p>
            <a:r>
              <a:rPr lang="en-GB" b="1" dirty="0" smtClean="0"/>
              <a:t>Scenario 3</a:t>
            </a:r>
            <a:endParaRPr lang="en-GB" b="1" dirty="0"/>
          </a:p>
        </p:txBody>
      </p:sp>
      <p:sp>
        <p:nvSpPr>
          <p:cNvPr id="19" name="TextBox 18"/>
          <p:cNvSpPr txBox="1"/>
          <p:nvPr/>
        </p:nvSpPr>
        <p:spPr>
          <a:xfrm>
            <a:off x="8645555" y="1689985"/>
            <a:ext cx="2187829" cy="369332"/>
          </a:xfrm>
          <a:prstGeom prst="rect">
            <a:avLst/>
          </a:prstGeom>
          <a:noFill/>
        </p:spPr>
        <p:txBody>
          <a:bodyPr wrap="square" rtlCol="0">
            <a:spAutoFit/>
          </a:bodyPr>
          <a:lstStyle/>
          <a:p>
            <a:pPr algn="ctr"/>
            <a:r>
              <a:rPr lang="en-GB" dirty="0" smtClean="0"/>
              <a:t>Next few years (2)</a:t>
            </a:r>
            <a:endParaRPr lang="en-GB" dirty="0"/>
          </a:p>
        </p:txBody>
      </p:sp>
      <p:pic>
        <p:nvPicPr>
          <p:cNvPr id="20" name="Picture 8" descr="http://41.media.tumblr.com/eff63b74ab8c6472bd9f916f7c3e04b3/tumblr_n6e6p89uno1qd3gs5o1_4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3306" b="65695"/>
          <a:stretch/>
        </p:blipFill>
        <p:spPr bwMode="auto">
          <a:xfrm>
            <a:off x="8612235" y="2459705"/>
            <a:ext cx="781297" cy="4304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hiv vaginal r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60" r="22472" b="28280"/>
          <a:stretch/>
        </p:blipFill>
        <p:spPr bwMode="auto">
          <a:xfrm>
            <a:off x="10026286" y="2245922"/>
            <a:ext cx="667803" cy="61703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9264862" y="2783413"/>
            <a:ext cx="2187829" cy="646331"/>
          </a:xfrm>
          <a:prstGeom prst="rect">
            <a:avLst/>
          </a:prstGeom>
          <a:noFill/>
        </p:spPr>
        <p:txBody>
          <a:bodyPr wrap="square" rtlCol="0">
            <a:spAutoFit/>
          </a:bodyPr>
          <a:lstStyle/>
          <a:p>
            <a:pPr algn="ctr"/>
            <a:r>
              <a:rPr lang="en-GB" dirty="0" smtClean="0"/>
              <a:t>HIV &amp; </a:t>
            </a:r>
          </a:p>
          <a:p>
            <a:pPr algn="ctr"/>
            <a:r>
              <a:rPr lang="en-GB" dirty="0" smtClean="0"/>
              <a:t>pregnancy</a:t>
            </a:r>
            <a:endParaRPr lang="en-GB" dirty="0"/>
          </a:p>
        </p:txBody>
      </p:sp>
      <p:sp>
        <p:nvSpPr>
          <p:cNvPr id="23" name="TextBox 22"/>
          <p:cNvSpPr txBox="1"/>
          <p:nvPr/>
        </p:nvSpPr>
        <p:spPr>
          <a:xfrm>
            <a:off x="7983040" y="2902475"/>
            <a:ext cx="2187829" cy="369332"/>
          </a:xfrm>
          <a:prstGeom prst="rect">
            <a:avLst/>
          </a:prstGeom>
          <a:noFill/>
        </p:spPr>
        <p:txBody>
          <a:bodyPr wrap="square" rtlCol="0">
            <a:spAutoFit/>
          </a:bodyPr>
          <a:lstStyle/>
          <a:p>
            <a:pPr algn="ctr"/>
            <a:r>
              <a:rPr lang="en-GB" dirty="0" smtClean="0"/>
              <a:t>HIV</a:t>
            </a:r>
            <a:endParaRPr lang="en-GB" dirty="0"/>
          </a:p>
        </p:txBody>
      </p:sp>
      <p:sp>
        <p:nvSpPr>
          <p:cNvPr id="24" name="Oval 23"/>
          <p:cNvSpPr/>
          <p:nvPr/>
        </p:nvSpPr>
        <p:spPr>
          <a:xfrm>
            <a:off x="2653902" y="3861790"/>
            <a:ext cx="3043748" cy="293306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TextBox 24"/>
          <p:cNvSpPr txBox="1"/>
          <p:nvPr/>
        </p:nvSpPr>
        <p:spPr>
          <a:xfrm>
            <a:off x="3489764" y="4046914"/>
            <a:ext cx="1772702" cy="369332"/>
          </a:xfrm>
          <a:prstGeom prst="rect">
            <a:avLst/>
          </a:prstGeom>
          <a:noFill/>
        </p:spPr>
        <p:txBody>
          <a:bodyPr wrap="square" rtlCol="0">
            <a:spAutoFit/>
          </a:bodyPr>
          <a:lstStyle/>
          <a:p>
            <a:r>
              <a:rPr lang="en-GB" b="1" dirty="0" smtClean="0"/>
              <a:t>Scenario 4</a:t>
            </a:r>
            <a:endParaRPr lang="en-GB" b="1" dirty="0"/>
          </a:p>
        </p:txBody>
      </p:sp>
      <p:sp>
        <p:nvSpPr>
          <p:cNvPr id="26" name="TextBox 25"/>
          <p:cNvSpPr txBox="1"/>
          <p:nvPr/>
        </p:nvSpPr>
        <p:spPr>
          <a:xfrm>
            <a:off x="2940002" y="4338436"/>
            <a:ext cx="2187829" cy="646331"/>
          </a:xfrm>
          <a:prstGeom prst="rect">
            <a:avLst/>
          </a:prstGeom>
          <a:noFill/>
        </p:spPr>
        <p:txBody>
          <a:bodyPr wrap="square" rtlCol="0">
            <a:spAutoFit/>
          </a:bodyPr>
          <a:lstStyle/>
          <a:p>
            <a:pPr algn="ctr"/>
            <a:r>
              <a:rPr lang="en-GB" dirty="0" smtClean="0"/>
              <a:t>Single-purpose kitchen sink</a:t>
            </a:r>
            <a:endParaRPr lang="en-GB" dirty="0"/>
          </a:p>
        </p:txBody>
      </p:sp>
      <p:sp>
        <p:nvSpPr>
          <p:cNvPr id="29" name="Oval 28"/>
          <p:cNvSpPr/>
          <p:nvPr/>
        </p:nvSpPr>
        <p:spPr>
          <a:xfrm>
            <a:off x="6565248" y="3852410"/>
            <a:ext cx="3043748" cy="293306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TextBox 29"/>
          <p:cNvSpPr txBox="1"/>
          <p:nvPr/>
        </p:nvSpPr>
        <p:spPr>
          <a:xfrm>
            <a:off x="7401110" y="4037534"/>
            <a:ext cx="1772702" cy="369332"/>
          </a:xfrm>
          <a:prstGeom prst="rect">
            <a:avLst/>
          </a:prstGeom>
          <a:noFill/>
        </p:spPr>
        <p:txBody>
          <a:bodyPr wrap="square" rtlCol="0">
            <a:spAutoFit/>
          </a:bodyPr>
          <a:lstStyle/>
          <a:p>
            <a:r>
              <a:rPr lang="en-GB" b="1" dirty="0" smtClean="0"/>
              <a:t>Scenario 5</a:t>
            </a:r>
            <a:endParaRPr lang="en-GB" b="1" dirty="0"/>
          </a:p>
        </p:txBody>
      </p:sp>
      <p:sp>
        <p:nvSpPr>
          <p:cNvPr id="31" name="TextBox 30"/>
          <p:cNvSpPr txBox="1"/>
          <p:nvPr/>
        </p:nvSpPr>
        <p:spPr>
          <a:xfrm>
            <a:off x="6851348" y="4401985"/>
            <a:ext cx="2187829" cy="646331"/>
          </a:xfrm>
          <a:prstGeom prst="rect">
            <a:avLst/>
          </a:prstGeom>
          <a:noFill/>
        </p:spPr>
        <p:txBody>
          <a:bodyPr wrap="square" rtlCol="0">
            <a:spAutoFit/>
          </a:bodyPr>
          <a:lstStyle/>
          <a:p>
            <a:pPr algn="ctr"/>
            <a:r>
              <a:rPr lang="en-GB" dirty="0" smtClean="0"/>
              <a:t>Multi-purpose kitchen sink</a:t>
            </a:r>
            <a:endParaRPr lang="en-GB" dirty="0"/>
          </a:p>
        </p:txBody>
      </p:sp>
      <p:pic>
        <p:nvPicPr>
          <p:cNvPr id="34" name="Picture 8" descr="http://41.media.tumblr.com/eff63b74ab8c6472bd9f916f7c3e04b3/tumblr_n6e6p89uno1qd3gs5o1_4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3306" b="65695"/>
          <a:stretch/>
        </p:blipFill>
        <p:spPr bwMode="auto">
          <a:xfrm>
            <a:off x="2785160" y="5042919"/>
            <a:ext cx="781297" cy="43048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hiv vaginal r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260" r="22472" b="28280"/>
          <a:stretch/>
        </p:blipFill>
        <p:spPr bwMode="auto">
          <a:xfrm>
            <a:off x="2927466" y="5600041"/>
            <a:ext cx="532017" cy="49157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2485772" y="6134442"/>
            <a:ext cx="2187829" cy="369332"/>
          </a:xfrm>
          <a:prstGeom prst="rect">
            <a:avLst/>
          </a:prstGeom>
          <a:noFill/>
        </p:spPr>
        <p:txBody>
          <a:bodyPr wrap="square" rtlCol="0">
            <a:spAutoFit/>
          </a:bodyPr>
          <a:lstStyle/>
          <a:p>
            <a:pPr algn="ctr"/>
            <a:r>
              <a:rPr lang="en-GB" dirty="0" smtClean="0"/>
              <a:t>HIV</a:t>
            </a:r>
          </a:p>
        </p:txBody>
      </p:sp>
      <p:sp>
        <p:nvSpPr>
          <p:cNvPr id="37" name="TextBox 36"/>
          <p:cNvSpPr txBox="1"/>
          <p:nvPr/>
        </p:nvSpPr>
        <p:spPr>
          <a:xfrm>
            <a:off x="3829449" y="5485294"/>
            <a:ext cx="2187829" cy="646331"/>
          </a:xfrm>
          <a:prstGeom prst="rect">
            <a:avLst/>
          </a:prstGeom>
          <a:noFill/>
        </p:spPr>
        <p:txBody>
          <a:bodyPr wrap="square" rtlCol="0">
            <a:spAutoFit/>
          </a:bodyPr>
          <a:lstStyle/>
          <a:p>
            <a:pPr algn="ctr"/>
            <a:r>
              <a:rPr lang="en-GB" dirty="0" smtClean="0"/>
              <a:t>HIV </a:t>
            </a:r>
          </a:p>
          <a:p>
            <a:pPr algn="ctr"/>
            <a:r>
              <a:rPr lang="en-GB" dirty="0" smtClean="0"/>
              <a:t>&amp; pregnancy</a:t>
            </a:r>
            <a:endParaRPr lang="en-GB" dirty="0"/>
          </a:p>
        </p:txBody>
      </p:sp>
      <p:pic>
        <p:nvPicPr>
          <p:cNvPr id="38" name="Picture 2" descr="http://www.haaretz.com/polopoly_fs/1.490215.1356599532!/image/574726380.jpg_gen/derivatives/landscape_640/5747263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119" y="5071920"/>
            <a:ext cx="631703" cy="36520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s://thecustomizewindows.com/wp-content/uploads/2013/03/SQL-Injec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9687" y="5609809"/>
            <a:ext cx="629312" cy="4169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ww.path.org/projects/images/unit-silcs-0313.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36667" b="76111" l="15417" r="62917"/>
                    </a14:imgEffect>
                  </a14:imgLayer>
                </a14:imgProps>
              </a:ext>
              <a:ext uri="{28A0092B-C50C-407E-A947-70E740481C1C}">
                <a14:useLocalDpi xmlns:a14="http://schemas.microsoft.com/office/drawing/2010/main" val="0"/>
              </a:ext>
            </a:extLst>
          </a:blip>
          <a:srcRect l="13194" t="32071" r="31486" b="18568"/>
          <a:stretch/>
        </p:blipFill>
        <p:spPr bwMode="auto">
          <a:xfrm>
            <a:off x="4503565" y="5028240"/>
            <a:ext cx="818394" cy="5476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http://41.media.tumblr.com/eff63b74ab8c6472bd9f916f7c3e04b3/tumblr_n6e6p89uno1qd3gs5o1_4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53306" b="65695"/>
          <a:stretch/>
        </p:blipFill>
        <p:spPr bwMode="auto">
          <a:xfrm>
            <a:off x="6851348" y="5032040"/>
            <a:ext cx="781297" cy="43048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hiv vaginal r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260" r="22472" b="28280"/>
          <a:stretch/>
        </p:blipFill>
        <p:spPr bwMode="auto">
          <a:xfrm>
            <a:off x="7366636" y="5535159"/>
            <a:ext cx="532017" cy="4915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haaretz.com/polopoly_fs/1.490215.1356599532!/image/574726380.jpg_gen/derivatives/landscape_640/5747263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8307" y="5061041"/>
            <a:ext cx="631703" cy="36520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s://thecustomizewindows.com/wp-content/uploads/2013/03/SQL-Injec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8857" y="5544927"/>
            <a:ext cx="629312" cy="4169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www.path.org/projects/images/unit-silcs-0313.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36667" b="76111" l="15417" r="62917"/>
                    </a14:imgEffect>
                  </a14:imgLayer>
                </a14:imgProps>
              </a:ext>
              <a:ext uri="{28A0092B-C50C-407E-A947-70E740481C1C}">
                <a14:useLocalDpi xmlns:a14="http://schemas.microsoft.com/office/drawing/2010/main" val="0"/>
              </a:ext>
            </a:extLst>
          </a:blip>
          <a:srcRect l="13194" t="32071" r="31486" b="18568"/>
          <a:stretch/>
        </p:blipFill>
        <p:spPr bwMode="auto">
          <a:xfrm>
            <a:off x="8312809" y="4968698"/>
            <a:ext cx="764145" cy="51139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6920669" y="6073366"/>
            <a:ext cx="2187829" cy="646331"/>
          </a:xfrm>
          <a:prstGeom prst="rect">
            <a:avLst/>
          </a:prstGeom>
          <a:noFill/>
        </p:spPr>
        <p:txBody>
          <a:bodyPr wrap="square" rtlCol="0">
            <a:spAutoFit/>
          </a:bodyPr>
          <a:lstStyle/>
          <a:p>
            <a:pPr algn="ctr"/>
            <a:r>
              <a:rPr lang="en-GB" dirty="0" smtClean="0"/>
              <a:t>HIV </a:t>
            </a:r>
          </a:p>
          <a:p>
            <a:pPr algn="ctr"/>
            <a:r>
              <a:rPr lang="en-GB" dirty="0" smtClean="0"/>
              <a:t>&amp; pregnancy</a:t>
            </a:r>
            <a:endParaRPr lang="en-GB" dirty="0"/>
          </a:p>
        </p:txBody>
      </p:sp>
    </p:spTree>
    <p:extLst>
      <p:ext uri="{BB962C8B-B14F-4D97-AF65-F5344CB8AC3E}">
        <p14:creationId xmlns:p14="http://schemas.microsoft.com/office/powerpoint/2010/main" val="2158498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612086" y="5331655"/>
            <a:ext cx="2232911" cy="1477328"/>
          </a:xfrm>
          <a:prstGeom prst="rect">
            <a:avLst/>
          </a:prstGeom>
          <a:solidFill>
            <a:schemeClr val="bg1"/>
          </a:solidFill>
          <a:ln>
            <a:solidFill>
              <a:schemeClr val="bg1"/>
            </a:solidFill>
          </a:ln>
        </p:spPr>
        <p:txBody>
          <a:bodyPr wrap="square" rtlCol="0">
            <a:spAutoFit/>
          </a:bodyPr>
          <a:lstStyle/>
          <a:p>
            <a:endParaRPr lang="en-GB" dirty="0"/>
          </a:p>
          <a:p>
            <a:endParaRPr lang="en-GB" dirty="0"/>
          </a:p>
          <a:p>
            <a:endParaRPr lang="en-GB" dirty="0"/>
          </a:p>
          <a:p>
            <a:endParaRPr lang="en-GB" dirty="0"/>
          </a:p>
          <a:p>
            <a:endParaRPr lang="en-GB" dirty="0"/>
          </a:p>
        </p:txBody>
      </p:sp>
      <p:sp>
        <p:nvSpPr>
          <p:cNvPr id="2" name="Title 1"/>
          <p:cNvSpPr>
            <a:spLocks noGrp="1"/>
          </p:cNvSpPr>
          <p:nvPr>
            <p:ph type="title"/>
          </p:nvPr>
        </p:nvSpPr>
        <p:spPr/>
        <p:txBody>
          <a:bodyPr/>
          <a:lstStyle/>
          <a:p>
            <a:r>
              <a:rPr lang="en-GB" dirty="0" smtClean="0"/>
              <a:t>Cost-effectiveness</a:t>
            </a:r>
            <a:endParaRPr lang="en-GB" dirty="0"/>
          </a:p>
        </p:txBody>
      </p:sp>
      <p:graphicFrame>
        <p:nvGraphicFramePr>
          <p:cNvPr id="4" name="Chart 3">
            <a:extLst>
              <a:ext uri="{FF2B5EF4-FFF2-40B4-BE49-F238E27FC236}">
                <a16:creationId xmlns:a16="http://schemas.microsoft.com/office/drawing/2014/main" id="{00000000-0008-0000-0900-00000B000000}"/>
              </a:ext>
            </a:extLst>
          </p:cNvPr>
          <p:cNvGraphicFramePr>
            <a:graphicFrameLocks/>
          </p:cNvGraphicFramePr>
          <p:nvPr>
            <p:extLst>
              <p:ext uri="{D42A27DB-BD31-4B8C-83A1-F6EECF244321}">
                <p14:modId xmlns:p14="http://schemas.microsoft.com/office/powerpoint/2010/main" val="472323849"/>
              </p:ext>
            </p:extLst>
          </p:nvPr>
        </p:nvGraphicFramePr>
        <p:xfrm>
          <a:off x="188258" y="1241419"/>
          <a:ext cx="11954436" cy="545521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5"/>
          <p:cNvSpPr txBox="1"/>
          <p:nvPr/>
        </p:nvSpPr>
        <p:spPr>
          <a:xfrm>
            <a:off x="9049276" y="4168923"/>
            <a:ext cx="3142724"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dirty="0">
                <a:latin typeface="+mn-lt"/>
              </a:rPr>
              <a:t>WTP Threshold: $1,175/DALY</a:t>
            </a:r>
          </a:p>
        </p:txBody>
      </p:sp>
    </p:spTree>
    <p:extLst>
      <p:ext uri="{BB962C8B-B14F-4D97-AF65-F5344CB8AC3E}">
        <p14:creationId xmlns:p14="http://schemas.microsoft.com/office/powerpoint/2010/main" val="2725842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12086" y="5331655"/>
            <a:ext cx="2232911" cy="1477328"/>
          </a:xfrm>
          <a:prstGeom prst="rect">
            <a:avLst/>
          </a:prstGeom>
          <a:solidFill>
            <a:schemeClr val="bg1"/>
          </a:solidFill>
          <a:ln>
            <a:solidFill>
              <a:schemeClr val="bg1"/>
            </a:solidFill>
          </a:ln>
        </p:spPr>
        <p:txBody>
          <a:bodyPr wrap="square" rtlCol="0">
            <a:spAutoFit/>
          </a:bodyPr>
          <a:lstStyle/>
          <a:p>
            <a:endParaRPr lang="en-GB" dirty="0"/>
          </a:p>
          <a:p>
            <a:endParaRPr lang="en-GB" dirty="0"/>
          </a:p>
          <a:p>
            <a:endParaRPr lang="en-GB" dirty="0"/>
          </a:p>
          <a:p>
            <a:endParaRPr lang="en-GB" dirty="0"/>
          </a:p>
          <a:p>
            <a:endParaRPr lang="en-GB" dirty="0"/>
          </a:p>
        </p:txBody>
      </p:sp>
      <p:sp>
        <p:nvSpPr>
          <p:cNvPr id="2" name="Title 1"/>
          <p:cNvSpPr>
            <a:spLocks noGrp="1"/>
          </p:cNvSpPr>
          <p:nvPr>
            <p:ph type="title"/>
          </p:nvPr>
        </p:nvSpPr>
        <p:spPr>
          <a:xfrm>
            <a:off x="457200" y="274638"/>
            <a:ext cx="10998044" cy="1143000"/>
          </a:xfrm>
        </p:spPr>
        <p:txBody>
          <a:bodyPr>
            <a:normAutofit/>
          </a:bodyPr>
          <a:lstStyle/>
          <a:p>
            <a:r>
              <a:rPr lang="en-GB" sz="3400" dirty="0" smtClean="0"/>
              <a:t>One-way sensitivity analysis: incidence</a:t>
            </a:r>
            <a:endParaRPr lang="en-GB" sz="3400" dirty="0"/>
          </a:p>
        </p:txBody>
      </p:sp>
      <p:pic>
        <p:nvPicPr>
          <p:cNvPr id="4" name="Picture 3"/>
          <p:cNvPicPr>
            <a:picLocks noChangeAspect="1"/>
          </p:cNvPicPr>
          <p:nvPr/>
        </p:nvPicPr>
        <p:blipFill>
          <a:blip r:embed="rId2"/>
          <a:stretch>
            <a:fillRect/>
          </a:stretch>
        </p:blipFill>
        <p:spPr>
          <a:xfrm>
            <a:off x="1321595" y="1182989"/>
            <a:ext cx="8804040" cy="5675011"/>
          </a:xfrm>
          <a:prstGeom prst="rect">
            <a:avLst/>
          </a:prstGeom>
        </p:spPr>
      </p:pic>
    </p:spTree>
    <p:extLst>
      <p:ext uri="{BB962C8B-B14F-4D97-AF65-F5344CB8AC3E}">
        <p14:creationId xmlns:p14="http://schemas.microsoft.com/office/powerpoint/2010/main" val="524034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4358" cy="1143000"/>
          </a:xfrm>
        </p:spPr>
        <p:txBody>
          <a:bodyPr>
            <a:normAutofit fontScale="90000"/>
          </a:bodyPr>
          <a:lstStyle/>
          <a:p>
            <a:r>
              <a:rPr lang="en-GB" dirty="0" smtClean="0"/>
              <a:t>But PrEP is already here…</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69296316"/>
              </p:ext>
            </p:extLst>
          </p:nvPr>
        </p:nvGraphicFramePr>
        <p:xfrm>
          <a:off x="457198" y="1492623"/>
          <a:ext cx="11584644" cy="5170394"/>
        </p:xfrm>
        <a:graphic>
          <a:graphicData uri="http://schemas.openxmlformats.org/drawingml/2006/table">
            <a:tbl>
              <a:tblPr firstRow="1" firstCol="1" bandRow="1"/>
              <a:tblGrid>
                <a:gridCol w="4479062">
                  <a:extLst>
                    <a:ext uri="{9D8B030D-6E8A-4147-A177-3AD203B41FA5}">
                      <a16:colId xmlns:a16="http://schemas.microsoft.com/office/drawing/2014/main" val="306642229"/>
                    </a:ext>
                  </a:extLst>
                </a:gridCol>
                <a:gridCol w="738399">
                  <a:extLst>
                    <a:ext uri="{9D8B030D-6E8A-4147-A177-3AD203B41FA5}">
                      <a16:colId xmlns:a16="http://schemas.microsoft.com/office/drawing/2014/main" val="30104444"/>
                    </a:ext>
                  </a:extLst>
                </a:gridCol>
                <a:gridCol w="925230">
                  <a:extLst>
                    <a:ext uri="{9D8B030D-6E8A-4147-A177-3AD203B41FA5}">
                      <a16:colId xmlns:a16="http://schemas.microsoft.com/office/drawing/2014/main" val="1073366000"/>
                    </a:ext>
                  </a:extLst>
                </a:gridCol>
                <a:gridCol w="717383">
                  <a:extLst>
                    <a:ext uri="{9D8B030D-6E8A-4147-A177-3AD203B41FA5}">
                      <a16:colId xmlns:a16="http://schemas.microsoft.com/office/drawing/2014/main" val="282178239"/>
                    </a:ext>
                  </a:extLst>
                </a:gridCol>
                <a:gridCol w="714054">
                  <a:extLst>
                    <a:ext uri="{9D8B030D-6E8A-4147-A177-3AD203B41FA5}">
                      <a16:colId xmlns:a16="http://schemas.microsoft.com/office/drawing/2014/main" val="3924392473"/>
                    </a:ext>
                  </a:extLst>
                </a:gridCol>
                <a:gridCol w="825572">
                  <a:extLst>
                    <a:ext uri="{9D8B030D-6E8A-4147-A177-3AD203B41FA5}">
                      <a16:colId xmlns:a16="http://schemas.microsoft.com/office/drawing/2014/main" val="2388016504"/>
                    </a:ext>
                  </a:extLst>
                </a:gridCol>
                <a:gridCol w="707396">
                  <a:extLst>
                    <a:ext uri="{9D8B030D-6E8A-4147-A177-3AD203B41FA5}">
                      <a16:colId xmlns:a16="http://schemas.microsoft.com/office/drawing/2014/main" val="1019265193"/>
                    </a:ext>
                  </a:extLst>
                </a:gridCol>
                <a:gridCol w="826404">
                  <a:extLst>
                    <a:ext uri="{9D8B030D-6E8A-4147-A177-3AD203B41FA5}">
                      <a16:colId xmlns:a16="http://schemas.microsoft.com/office/drawing/2014/main" val="3104180961"/>
                    </a:ext>
                  </a:extLst>
                </a:gridCol>
                <a:gridCol w="825572">
                  <a:extLst>
                    <a:ext uri="{9D8B030D-6E8A-4147-A177-3AD203B41FA5}">
                      <a16:colId xmlns:a16="http://schemas.microsoft.com/office/drawing/2014/main" val="430076069"/>
                    </a:ext>
                  </a:extLst>
                </a:gridCol>
                <a:gridCol w="825572">
                  <a:extLst>
                    <a:ext uri="{9D8B030D-6E8A-4147-A177-3AD203B41FA5}">
                      <a16:colId xmlns:a16="http://schemas.microsoft.com/office/drawing/2014/main" val="1670757991"/>
                    </a:ext>
                  </a:extLst>
                </a:gridCol>
              </a:tblGrid>
              <a:tr h="405048">
                <a:tc>
                  <a:txBody>
                    <a:bodyPr/>
                    <a:lstStyle/>
                    <a:p>
                      <a:pPr algn="l">
                        <a:lnSpc>
                          <a:spcPct val="115000"/>
                        </a:lnSpc>
                      </a:pPr>
                      <a:r>
                        <a:rPr lang="en-GB" sz="1600" b="1" dirty="0" smtClean="0">
                          <a:solidFill>
                            <a:schemeClr val="tx1"/>
                          </a:solidFill>
                          <a:effectLst/>
                          <a:latin typeface="Calibri" panose="020F0502020204030204" pitchFamily="34" charset="0"/>
                          <a:cs typeface="Times New Roman" panose="02020603050405020304" pitchFamily="18" charset="0"/>
                        </a:rPr>
                        <a:t>ICERs for each scenario</a:t>
                      </a:r>
                      <a:endParaRPr lang="en-GB" sz="1600" b="1" dirty="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GB" sz="16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Women 16-24</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GB" sz="16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Women 25-49</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l">
                        <a:lnSpc>
                          <a:spcPct val="115000"/>
                        </a:lnSpc>
                        <a:spcAft>
                          <a:spcPts val="0"/>
                        </a:spcAft>
                      </a:pPr>
                      <a:r>
                        <a:rPr lang="en-GB" sz="16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FSW</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83989405"/>
                  </a:ext>
                </a:extLst>
              </a:tr>
              <a:tr h="786289">
                <a:tc>
                  <a:txBody>
                    <a:bodyPr/>
                    <a:lstStyle/>
                    <a:p>
                      <a:pPr algn="l">
                        <a:lnSpc>
                          <a:spcPct val="115000"/>
                        </a:lnSpc>
                        <a:spcAft>
                          <a:spcPts val="0"/>
                        </a:spcAft>
                      </a:pPr>
                      <a:r>
                        <a:rPr lang="en-GB" sz="1600" b="1"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Incidence assumption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600" b="1"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Low</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6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Central </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6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High </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6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Low</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6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Central </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6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High </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6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Low</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6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Central </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600" b="1"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High </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220418"/>
                  </a:ext>
                </a:extLst>
              </a:tr>
              <a:tr h="405048">
                <a:tc>
                  <a:txBody>
                    <a:bodyPr/>
                    <a:lstStyle/>
                    <a:p>
                      <a:pPr algn="l">
                        <a:lnSpc>
                          <a:spcPct val="115000"/>
                        </a:lnSpc>
                        <a:spcAft>
                          <a:spcPts val="0"/>
                        </a:spcAft>
                      </a:pPr>
                      <a:r>
                        <a:rPr lang="en-GB" sz="1600" b="1" i="1"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Single-purpose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dirty="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620797"/>
                  </a:ext>
                </a:extLst>
              </a:tr>
              <a:tr h="1191336">
                <a:tc>
                  <a:txBody>
                    <a:bodyPr/>
                    <a:lstStyle/>
                    <a:p>
                      <a:pPr algn="l">
                        <a:lnSpc>
                          <a:spcPct val="115000"/>
                        </a:lnSpc>
                        <a:spcAft>
                          <a:spcPts val="0"/>
                        </a:spcAft>
                      </a:pPr>
                      <a:r>
                        <a:rPr lang="en-GB" sz="1600" b="1" u="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Adding vaginal ring to PrEP </a:t>
                      </a:r>
                      <a:r>
                        <a:rPr lang="en-GB" sz="1600" u="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(Scenario 2 compared to Scenario 1)</a:t>
                      </a:r>
                      <a:endParaRPr lang="en-GB" sz="16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$1,691</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$801</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$4,763</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$3,282</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$1,008</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$792</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$-398</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580694811"/>
                  </a:ext>
                </a:extLst>
              </a:tr>
              <a:tr h="405048">
                <a:tc>
                  <a:txBody>
                    <a:bodyPr/>
                    <a:lstStyle/>
                    <a:p>
                      <a:pPr algn="l">
                        <a:lnSpc>
                          <a:spcPct val="115000"/>
                        </a:lnSpc>
                        <a:spcAft>
                          <a:spcPts val="0"/>
                        </a:spcAft>
                      </a:pPr>
                      <a:r>
                        <a:rPr lang="en-GB" sz="1600" b="1" i="1"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Multi-purpose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dirty="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dirty="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GB" sz="1600">
                        <a:solidFill>
                          <a:schemeClr val="tx1"/>
                        </a:solidFill>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076631"/>
                  </a:ext>
                </a:extLst>
              </a:tr>
              <a:tr h="786289">
                <a:tc>
                  <a:txBody>
                    <a:bodyPr/>
                    <a:lstStyle/>
                    <a:p>
                      <a:pPr algn="l">
                        <a:lnSpc>
                          <a:spcPct val="115000"/>
                        </a:lnSpc>
                        <a:spcAft>
                          <a:spcPts val="0"/>
                        </a:spcAft>
                      </a:pPr>
                      <a:r>
                        <a:rPr lang="en-GB" sz="1600" b="1" u="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Adding MPT ring to PrEP </a:t>
                      </a:r>
                      <a:r>
                        <a:rPr lang="en-GB" sz="1600" u="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(Scenario 3 compared to Scenario 1)</a:t>
                      </a:r>
                      <a:endParaRPr lang="en-GB" sz="16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$727</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$243</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$-225</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$-401</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$-482</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$-669</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$-532</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$-709</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$-791</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46706800"/>
                  </a:ext>
                </a:extLst>
              </a:tr>
              <a:tr h="1191336">
                <a:tc>
                  <a:txBody>
                    <a:bodyPr/>
                    <a:lstStyle/>
                    <a:p>
                      <a:pPr algn="l">
                        <a:lnSpc>
                          <a:spcPct val="115000"/>
                        </a:lnSpc>
                        <a:spcAft>
                          <a:spcPts val="0"/>
                        </a:spcAft>
                      </a:pPr>
                      <a:r>
                        <a:rPr lang="en-GB" sz="1600" b="1" u="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Adding MPT range to single-purpose range </a:t>
                      </a:r>
                      <a:r>
                        <a:rPr lang="en-GB" sz="1600" u="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(Scenario 5 compared to Scenario 4)</a:t>
                      </a:r>
                      <a:endParaRPr lang="en-GB" sz="16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$1,214</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$543</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$88</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$-114</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en-GB" sz="16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$-503</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l" defTabSz="457189" rtl="0" eaLnBrk="1" latinLnBrk="0" hangingPunct="1">
                        <a:lnSpc>
                          <a:spcPct val="115000"/>
                        </a:lnSpc>
                        <a:spcAft>
                          <a:spcPts val="0"/>
                        </a:spcAft>
                      </a:pPr>
                      <a:r>
                        <a:rPr lang="en-GB" sz="1600" u="sng"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$-1,810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l" defTabSz="457189" rtl="0" eaLnBrk="1" latinLnBrk="0" hangingPunct="1">
                        <a:lnSpc>
                          <a:spcPct val="115000"/>
                        </a:lnSpc>
                        <a:spcAft>
                          <a:spcPts val="0"/>
                        </a:spcAft>
                      </a:pPr>
                      <a:r>
                        <a:rPr lang="en-GB" sz="1600" u="sng"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$-1,502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l" defTabSz="457189" rtl="0" eaLnBrk="1" latinLnBrk="0" hangingPunct="1">
                        <a:lnSpc>
                          <a:spcPct val="115000"/>
                        </a:lnSpc>
                        <a:spcAft>
                          <a:spcPts val="0"/>
                        </a:spcAft>
                      </a:pPr>
                      <a:r>
                        <a:rPr lang="en-GB" sz="1600" u="sng"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$-1,334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63198536"/>
                  </a:ext>
                </a:extLst>
              </a:tr>
            </a:tbl>
          </a:graphicData>
        </a:graphic>
      </p:graphicFrame>
      <p:sp>
        <p:nvSpPr>
          <p:cNvPr id="10" name="Rectangle 3"/>
          <p:cNvSpPr>
            <a:spLocks noChangeArrowheads="1"/>
          </p:cNvSpPr>
          <p:nvPr/>
        </p:nvSpPr>
        <p:spPr bwMode="auto">
          <a:xfrm>
            <a:off x="5378532" y="1184846"/>
            <a:ext cx="68134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sng"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*Negative ICER values in this table indicate cost-saving interventions with a positive impact</a:t>
            </a:r>
            <a:endParaRPr kumimoji="0" lang="en-GB" altLang="en-US" sz="1400" b="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2735322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285402" y="5552388"/>
            <a:ext cx="2460396" cy="1200329"/>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p:txBody>
      </p:sp>
      <p:sp>
        <p:nvSpPr>
          <p:cNvPr id="2" name="Title 1"/>
          <p:cNvSpPr>
            <a:spLocks noGrp="1"/>
          </p:cNvSpPr>
          <p:nvPr>
            <p:ph type="title"/>
          </p:nvPr>
        </p:nvSpPr>
        <p:spPr/>
        <p:txBody>
          <a:bodyPr/>
          <a:lstStyle/>
          <a:p>
            <a:r>
              <a:rPr lang="en-GB" dirty="0" smtClean="0"/>
              <a:t>Conflicts of interest</a:t>
            </a:r>
            <a:endParaRPr lang="en-GB" dirty="0"/>
          </a:p>
        </p:txBody>
      </p:sp>
      <p:sp>
        <p:nvSpPr>
          <p:cNvPr id="3" name="Content Placeholder 2"/>
          <p:cNvSpPr>
            <a:spLocks noGrp="1"/>
          </p:cNvSpPr>
          <p:nvPr>
            <p:ph idx="1"/>
          </p:nvPr>
        </p:nvSpPr>
        <p:spPr/>
        <p:txBody>
          <a:bodyPr/>
          <a:lstStyle/>
          <a:p>
            <a:r>
              <a:rPr lang="en-GB" i="1" dirty="0" smtClean="0"/>
              <a:t>None</a:t>
            </a:r>
          </a:p>
          <a:p>
            <a:pPr marL="0" indent="0">
              <a:buNone/>
            </a:pPr>
            <a:endParaRPr lang="en-GB" dirty="0" smtClean="0"/>
          </a:p>
          <a:p>
            <a:pPr marL="0" indent="0">
              <a:buNone/>
            </a:pPr>
            <a:r>
              <a:rPr lang="en-GB" dirty="0" smtClean="0"/>
              <a:t>JIAS publication for content presented here:</a:t>
            </a:r>
            <a:endParaRPr lang="en-GB" dirty="0"/>
          </a:p>
        </p:txBody>
      </p:sp>
      <p:pic>
        <p:nvPicPr>
          <p:cNvPr id="14" name="Picture 13"/>
          <p:cNvPicPr>
            <a:picLocks noChangeAspect="1"/>
          </p:cNvPicPr>
          <p:nvPr/>
        </p:nvPicPr>
        <p:blipFill>
          <a:blip r:embed="rId2"/>
          <a:stretch>
            <a:fillRect/>
          </a:stretch>
        </p:blipFill>
        <p:spPr>
          <a:xfrm>
            <a:off x="521713" y="2848372"/>
            <a:ext cx="9916478" cy="3854605"/>
          </a:xfrm>
          <a:prstGeom prst="rect">
            <a:avLst/>
          </a:prstGeom>
        </p:spPr>
      </p:pic>
    </p:spTree>
    <p:extLst>
      <p:ext uri="{BB962C8B-B14F-4D97-AF65-F5344CB8AC3E}">
        <p14:creationId xmlns:p14="http://schemas.microsoft.com/office/powerpoint/2010/main" val="3254508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MPTs likely cost-effective among younger women (16-24) and FSWs</a:t>
            </a:r>
          </a:p>
          <a:p>
            <a:r>
              <a:rPr lang="en-GB" dirty="0" smtClean="0"/>
              <a:t>The most cost-effective scenarios were those with MPT products</a:t>
            </a:r>
          </a:p>
          <a:p>
            <a:r>
              <a:rPr lang="en-GB" dirty="0" smtClean="0"/>
              <a:t>Likely cost-effective to add a MPT ring to any single-purpose provision</a:t>
            </a:r>
          </a:p>
          <a:p>
            <a:endParaRPr lang="en-GB" dirty="0"/>
          </a:p>
          <a:p>
            <a:r>
              <a:rPr lang="en-GB" dirty="0" smtClean="0"/>
              <a:t>Estimates very sensitive to incidence</a:t>
            </a:r>
          </a:p>
          <a:p>
            <a:r>
              <a:rPr lang="en-GB" dirty="0" smtClean="0"/>
              <a:t>Overall impact likely to be low</a:t>
            </a:r>
          </a:p>
          <a:p>
            <a:pPr lvl="1"/>
            <a:r>
              <a:rPr lang="en-GB" dirty="0" smtClean="0"/>
              <a:t>Full scenario predicts 19% incidence reduction among younger women, 8% among older women and FSWs</a:t>
            </a:r>
          </a:p>
          <a:p>
            <a:pPr lvl="1"/>
            <a:r>
              <a:rPr lang="en-GB" dirty="0" smtClean="0"/>
              <a:t>UNAIDS 90-90-90 targets estimated to lead to 48% reduction in incidence</a:t>
            </a:r>
          </a:p>
          <a:p>
            <a:endParaRPr lang="en-GB" dirty="0"/>
          </a:p>
        </p:txBody>
      </p:sp>
    </p:spTree>
    <p:extLst>
      <p:ext uri="{BB962C8B-B14F-4D97-AF65-F5344CB8AC3E}">
        <p14:creationId xmlns:p14="http://schemas.microsoft.com/office/powerpoint/2010/main" val="1174963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Funding sources</a:t>
            </a:r>
            <a:endParaRPr lang="en-GB" dirty="0"/>
          </a:p>
        </p:txBody>
      </p:sp>
      <p:pic>
        <p:nvPicPr>
          <p:cNvPr id="4" name="Picture 2" descr="http://www.uclan.ac.uk/research/explore/groups/assets/images/esrc_irowe_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6110" y="5283337"/>
            <a:ext cx="132556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903" y="3912343"/>
            <a:ext cx="3524407" cy="137099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0880" y="4325896"/>
            <a:ext cx="2617056" cy="63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457200" y="1403137"/>
            <a:ext cx="11125200" cy="3880200"/>
          </a:xfrm>
          <a:prstGeom prst="rect">
            <a:avLst/>
          </a:prstGeom>
        </p:spPr>
        <p:txBody>
          <a:bodyPr>
            <a:normAutofit/>
          </a:bodyPr>
          <a:lstStyle>
            <a:lvl1pPr marL="342891" indent="-342891" algn="l" defTabSz="457189" rtl="0" eaLnBrk="1" latinLnBrk="0" hangingPunct="1">
              <a:spcBef>
                <a:spcPct val="20000"/>
              </a:spcBef>
              <a:buFont typeface="Arial"/>
              <a:buChar char="•"/>
              <a:defRPr sz="2200" kern="1200">
                <a:solidFill>
                  <a:srgbClr val="000000"/>
                </a:solidFill>
                <a:latin typeface="+mj-lt"/>
                <a:ea typeface="+mn-ea"/>
                <a:cs typeface="+mn-cs"/>
              </a:defRPr>
            </a:lvl1pPr>
            <a:lvl2pPr marL="742932" indent="-285744" algn="l" defTabSz="457189" rtl="0" eaLnBrk="1" latinLnBrk="0" hangingPunct="1">
              <a:spcBef>
                <a:spcPct val="20000"/>
              </a:spcBef>
              <a:buFont typeface="Arial"/>
              <a:buChar char="–"/>
              <a:defRPr sz="1800" kern="1200">
                <a:solidFill>
                  <a:srgbClr val="000000"/>
                </a:solidFill>
                <a:latin typeface="+mj-lt"/>
                <a:ea typeface="+mn-ea"/>
                <a:cs typeface="+mn-cs"/>
              </a:defRPr>
            </a:lvl2pPr>
            <a:lvl3pPr marL="1142971" indent="-228594" algn="l" defTabSz="457189" rtl="0" eaLnBrk="1" latinLnBrk="0" hangingPunct="1">
              <a:spcBef>
                <a:spcPct val="20000"/>
              </a:spcBef>
              <a:buFont typeface="Arial"/>
              <a:buChar char="•"/>
              <a:defRPr sz="1800" kern="1200">
                <a:solidFill>
                  <a:srgbClr val="000000"/>
                </a:solidFill>
                <a:latin typeface="+mj-lt"/>
                <a:ea typeface="+mn-ea"/>
                <a:cs typeface="+mn-cs"/>
              </a:defRPr>
            </a:lvl3pPr>
            <a:lvl4pPr marL="1600160" indent="-228594" algn="l" defTabSz="457189" rtl="0" eaLnBrk="1" latinLnBrk="0" hangingPunct="1">
              <a:spcBef>
                <a:spcPct val="20000"/>
              </a:spcBef>
              <a:buFont typeface="Arial"/>
              <a:buChar char="–"/>
              <a:defRPr sz="1800" kern="1200">
                <a:solidFill>
                  <a:srgbClr val="000000"/>
                </a:solidFill>
                <a:latin typeface="+mj-lt"/>
                <a:ea typeface="+mn-ea"/>
                <a:cs typeface="+mn-cs"/>
              </a:defRPr>
            </a:lvl4pPr>
            <a:lvl5pPr marL="2057349" indent="-228594" algn="l" defTabSz="457189" rtl="0" eaLnBrk="1" latinLnBrk="0" hangingPunct="1">
              <a:spcBef>
                <a:spcPct val="20000"/>
              </a:spcBef>
              <a:buFont typeface="Arial"/>
              <a:buChar char="»"/>
              <a:defRPr sz="1800" kern="1200">
                <a:solidFill>
                  <a:srgbClr val="000000"/>
                </a:solidFill>
                <a:latin typeface="+mj-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smtClean="0"/>
              <a:t>Support </a:t>
            </a:r>
            <a:r>
              <a:rPr lang="en-GB" sz="1800" dirty="0"/>
              <a:t>for the analysis of this project is made possible by the generous support of the American people through the United States Agency for International Development (USAID) under the terms of the HealthTech V Cooperative Agreement #AID-OAA-A-11-00051. The contents are the responsibility of LSHTM and PATH and do not necessarily reflect the views of USAID or the US Government. This study was supported by the STRIVE research programme consortium funded by UKaid from the Department for International Development. However, the views expressed do not necessarily reflect the department’s official policies</a:t>
            </a:r>
            <a:r>
              <a:rPr lang="en-GB" sz="1800" dirty="0" smtClean="0"/>
              <a:t>.</a:t>
            </a:r>
            <a:r>
              <a:rPr lang="en-GB" sz="1800" dirty="0"/>
              <a:t> Fieldwork was supported by the Bill and Melinda Gates Foundation. MQ receives an Economic and Social Research Council 1+3 studentship. </a:t>
            </a:r>
          </a:p>
        </p:txBody>
      </p:sp>
      <p:pic>
        <p:nvPicPr>
          <p:cNvPr id="1026" name="Picture 2" descr="Image result for strive uka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0277" y="3780559"/>
            <a:ext cx="1521933" cy="16145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892339" y="5506961"/>
            <a:ext cx="3009900" cy="904875"/>
          </a:xfrm>
          <a:prstGeom prst="rect">
            <a:avLst/>
          </a:prstGeom>
        </p:spPr>
      </p:pic>
      <p:pic>
        <p:nvPicPr>
          <p:cNvPr id="2050" name="Picture 2" descr="Image result for gates found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5545" y="5283337"/>
            <a:ext cx="2745698" cy="137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52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285402" y="5552388"/>
            <a:ext cx="2460396" cy="1200329"/>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p:txBody>
      </p:sp>
      <p:sp>
        <p:nvSpPr>
          <p:cNvPr id="3" name="Content Placeholder 2"/>
          <p:cNvSpPr>
            <a:spLocks noGrp="1"/>
          </p:cNvSpPr>
          <p:nvPr>
            <p:ph idx="1"/>
          </p:nvPr>
        </p:nvSpPr>
        <p:spPr>
          <a:xfrm>
            <a:off x="457200" y="974909"/>
            <a:ext cx="11125200" cy="3880200"/>
          </a:xfrm>
        </p:spPr>
        <p:txBody>
          <a:bodyPr lIns="121917" tIns="60959" rIns="121917" bIns="60959">
            <a:normAutofit/>
          </a:bodyPr>
          <a:lstStyle/>
          <a:p>
            <a:pPr marL="0" indent="0" algn="ctr">
              <a:buNone/>
            </a:pPr>
            <a:endParaRPr lang="en-GB" sz="3000" dirty="0"/>
          </a:p>
          <a:p>
            <a:pPr marL="0" indent="0" algn="ctr">
              <a:buNone/>
            </a:pPr>
            <a:r>
              <a:rPr lang="en-GB" sz="3000" dirty="0"/>
              <a:t>Thank you for </a:t>
            </a:r>
            <a:r>
              <a:rPr lang="en-GB" sz="3000" dirty="0" smtClean="0"/>
              <a:t>listening</a:t>
            </a:r>
          </a:p>
          <a:p>
            <a:pPr marL="0" indent="0" algn="ctr">
              <a:buNone/>
            </a:pPr>
            <a:endParaRPr lang="en-GB" sz="3000" dirty="0"/>
          </a:p>
          <a:p>
            <a:pPr marL="0" indent="0" algn="ctr">
              <a:buNone/>
            </a:pPr>
            <a:r>
              <a:rPr lang="en-GB" dirty="0" smtClean="0"/>
              <a:t>For slides or comments…</a:t>
            </a:r>
            <a:endParaRPr lang="en-GB" dirty="0"/>
          </a:p>
          <a:p>
            <a:pPr marL="0" indent="0" algn="ctr">
              <a:buNone/>
            </a:pPr>
            <a:r>
              <a:rPr lang="en-GB" dirty="0"/>
              <a:t>@</a:t>
            </a:r>
            <a:r>
              <a:rPr lang="en-GB" dirty="0" err="1"/>
              <a:t>matthew_quaife</a:t>
            </a:r>
            <a:endParaRPr lang="en-GB" dirty="0"/>
          </a:p>
          <a:p>
            <a:pPr marL="0" indent="0" algn="ctr">
              <a:buNone/>
            </a:pPr>
            <a:r>
              <a:rPr lang="en-GB" dirty="0" smtClean="0"/>
              <a:t>matthew.quaife@lshtm.ac.uk</a:t>
            </a:r>
          </a:p>
          <a:p>
            <a:pPr marL="0" indent="0" algn="ctr">
              <a:buNone/>
            </a:pPr>
            <a:endParaRPr lang="en-GB" dirty="0"/>
          </a:p>
          <a:p>
            <a:pPr marL="0" indent="0" algn="ctr">
              <a:buNone/>
            </a:pPr>
            <a:endParaRPr lang="en-GB" dirty="0"/>
          </a:p>
        </p:txBody>
      </p:sp>
      <p:sp>
        <p:nvSpPr>
          <p:cNvPr id="6" name="TextBox 5"/>
          <p:cNvSpPr txBox="1"/>
          <p:nvPr/>
        </p:nvSpPr>
        <p:spPr>
          <a:xfrm>
            <a:off x="9372601" y="5433645"/>
            <a:ext cx="2453055" cy="369332"/>
          </a:xfrm>
          <a:prstGeom prst="rect">
            <a:avLst/>
          </a:prstGeom>
          <a:solidFill>
            <a:schemeClr val="bg1"/>
          </a:solidFill>
        </p:spPr>
        <p:txBody>
          <a:bodyPr wrap="square" rtlCol="0">
            <a:spAutoFit/>
          </a:bodyPr>
          <a:lstStyle/>
          <a:p>
            <a:endParaRPr lang="en-GB" dirty="0"/>
          </a:p>
        </p:txBody>
      </p:sp>
      <p:sp>
        <p:nvSpPr>
          <p:cNvPr id="2" name="Rectangle 1"/>
          <p:cNvSpPr/>
          <p:nvPr/>
        </p:nvSpPr>
        <p:spPr>
          <a:xfrm>
            <a:off x="384273" y="4392573"/>
            <a:ext cx="11807727" cy="923330"/>
          </a:xfrm>
          <a:prstGeom prst="rect">
            <a:avLst/>
          </a:prstGeom>
        </p:spPr>
        <p:txBody>
          <a:bodyPr wrap="square">
            <a:spAutoFit/>
          </a:bodyPr>
          <a:lstStyle/>
          <a:p>
            <a:r>
              <a:rPr lang="en-GB" dirty="0">
                <a:solidFill>
                  <a:srgbClr val="222222"/>
                </a:solidFill>
                <a:latin typeface="+mj-lt"/>
              </a:rPr>
              <a:t>Quaife, M., </a:t>
            </a:r>
            <a:r>
              <a:rPr lang="en-GB" dirty="0" err="1">
                <a:solidFill>
                  <a:srgbClr val="222222"/>
                </a:solidFill>
                <a:latin typeface="+mj-lt"/>
              </a:rPr>
              <a:t>Terris‐Prestholt</a:t>
            </a:r>
            <a:r>
              <a:rPr lang="en-GB" dirty="0">
                <a:solidFill>
                  <a:srgbClr val="222222"/>
                </a:solidFill>
                <a:latin typeface="+mj-lt"/>
              </a:rPr>
              <a:t>, F., </a:t>
            </a:r>
            <a:r>
              <a:rPr lang="en-GB" dirty="0" err="1">
                <a:solidFill>
                  <a:srgbClr val="222222"/>
                </a:solidFill>
                <a:latin typeface="+mj-lt"/>
              </a:rPr>
              <a:t>Eakle</a:t>
            </a:r>
            <a:r>
              <a:rPr lang="en-GB" dirty="0">
                <a:solidFill>
                  <a:srgbClr val="222222"/>
                </a:solidFill>
                <a:latin typeface="+mj-lt"/>
              </a:rPr>
              <a:t>, R., Cabrera Escobar, M.A., Kilbourne‐Brook, M., </a:t>
            </a:r>
            <a:r>
              <a:rPr lang="en-GB" dirty="0" err="1">
                <a:solidFill>
                  <a:srgbClr val="222222"/>
                </a:solidFill>
                <a:latin typeface="+mj-lt"/>
              </a:rPr>
              <a:t>Mvundura</a:t>
            </a:r>
            <a:r>
              <a:rPr lang="en-GB" dirty="0">
                <a:solidFill>
                  <a:srgbClr val="222222"/>
                </a:solidFill>
                <a:latin typeface="+mj-lt"/>
              </a:rPr>
              <a:t>, M., Meyer‐Rath, G., Delany‐</a:t>
            </a:r>
            <a:r>
              <a:rPr lang="en-GB" dirty="0" err="1">
                <a:solidFill>
                  <a:srgbClr val="222222"/>
                </a:solidFill>
                <a:latin typeface="+mj-lt"/>
              </a:rPr>
              <a:t>Moretlwe</a:t>
            </a:r>
            <a:r>
              <a:rPr lang="en-GB" dirty="0">
                <a:solidFill>
                  <a:srgbClr val="222222"/>
                </a:solidFill>
                <a:latin typeface="+mj-lt"/>
              </a:rPr>
              <a:t>, S. and Vickerman, P., 2018. The cost‐effectiveness of multi‐purpose HIV and pregnancy prevention technologies in South Africa. </a:t>
            </a:r>
            <a:r>
              <a:rPr lang="en-GB" i="1" dirty="0">
                <a:solidFill>
                  <a:srgbClr val="222222"/>
                </a:solidFill>
                <a:latin typeface="+mj-lt"/>
              </a:rPr>
              <a:t>Journal of the International AIDS Society</a:t>
            </a:r>
            <a:r>
              <a:rPr lang="en-GB" dirty="0">
                <a:solidFill>
                  <a:srgbClr val="222222"/>
                </a:solidFill>
                <a:latin typeface="+mj-lt"/>
              </a:rPr>
              <a:t>, </a:t>
            </a:r>
            <a:r>
              <a:rPr lang="en-GB" i="1" dirty="0">
                <a:solidFill>
                  <a:srgbClr val="222222"/>
                </a:solidFill>
                <a:latin typeface="+mj-lt"/>
              </a:rPr>
              <a:t>21</a:t>
            </a:r>
            <a:r>
              <a:rPr lang="en-GB" dirty="0">
                <a:solidFill>
                  <a:srgbClr val="222222"/>
                </a:solidFill>
                <a:latin typeface="+mj-lt"/>
              </a:rPr>
              <a:t>(3), p.e25064.</a:t>
            </a:r>
            <a:endParaRPr lang="en-GB"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495" y="5485594"/>
            <a:ext cx="2744812" cy="1372406"/>
          </a:xfrm>
          <a:prstGeom prst="rect">
            <a:avLst/>
          </a:prstGeom>
        </p:spPr>
      </p:pic>
      <p:cxnSp>
        <p:nvCxnSpPr>
          <p:cNvPr id="8" name="Straight Connector 7"/>
          <p:cNvCxnSpPr/>
          <p:nvPr/>
        </p:nvCxnSpPr>
        <p:spPr>
          <a:xfrm flipV="1">
            <a:off x="4850483" y="5778035"/>
            <a:ext cx="0" cy="787527"/>
          </a:xfrm>
          <a:prstGeom prst="line">
            <a:avLst/>
          </a:prstGeom>
          <a:ln w="6350">
            <a:solidFill>
              <a:schemeClr val="tx1"/>
            </a:solidFill>
          </a:ln>
        </p:spPr>
        <p:style>
          <a:lnRef idx="2">
            <a:schemeClr val="dk1"/>
          </a:lnRef>
          <a:fillRef idx="0">
            <a:schemeClr val="dk1"/>
          </a:fillRef>
          <a:effectRef idx="1">
            <a:schemeClr val="dk1"/>
          </a:effectRef>
          <a:fontRef idx="minor">
            <a:schemeClr val="tx1"/>
          </a:fontRef>
        </p:style>
      </p:cxnSp>
      <p:pic>
        <p:nvPicPr>
          <p:cNvPr id="10" name="Picture 6" descr="http://www.lshtm.ac.uk/aboutus/governanceandorganisation/aas/extrel/lshtm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763" y="5647384"/>
            <a:ext cx="1997140" cy="10488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echo-consortium.com/wp-content/uploads/2015/07/Picture1-300x14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937" y="5603898"/>
            <a:ext cx="2286840" cy="113579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flipV="1">
            <a:off x="7303023" y="5748566"/>
            <a:ext cx="0" cy="787527"/>
          </a:xfrm>
          <a:prstGeom prst="line">
            <a:avLst/>
          </a:prstGeom>
          <a:ln w="6350">
            <a:solidFill>
              <a:schemeClr val="tx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1769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slides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79868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85402" y="5552388"/>
            <a:ext cx="2460396" cy="1200329"/>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p:txBody>
      </p:sp>
      <p:sp>
        <p:nvSpPr>
          <p:cNvPr id="2" name="Title 1"/>
          <p:cNvSpPr>
            <a:spLocks noGrp="1"/>
          </p:cNvSpPr>
          <p:nvPr>
            <p:ph type="title"/>
          </p:nvPr>
        </p:nvSpPr>
        <p:spPr>
          <a:xfrm>
            <a:off x="457200" y="274638"/>
            <a:ext cx="11396341" cy="1143000"/>
          </a:xfrm>
        </p:spPr>
        <p:txBody>
          <a:bodyPr>
            <a:normAutofit/>
          </a:bodyPr>
          <a:lstStyle/>
          <a:p>
            <a:r>
              <a:rPr lang="en-US" sz="3000" dirty="0"/>
              <a:t>Impact Potential: </a:t>
            </a:r>
            <a:r>
              <a:rPr lang="en-US" sz="3000" dirty="0" smtClean="0"/>
              <a:t>Identification </a:t>
            </a:r>
            <a:r>
              <a:rPr lang="en-US" sz="3000" dirty="0"/>
              <a:t>of target populations</a:t>
            </a:r>
          </a:p>
        </p:txBody>
      </p:sp>
      <p:pic>
        <p:nvPicPr>
          <p:cNvPr id="8" name="Content Placeholder 7"/>
          <p:cNvPicPr>
            <a:picLocks noGrp="1" noChangeAspect="1"/>
          </p:cNvPicPr>
          <p:nvPr>
            <p:ph idx="1"/>
          </p:nvPr>
        </p:nvPicPr>
        <p:blipFill>
          <a:blip r:embed="rId3"/>
          <a:stretch>
            <a:fillRect/>
          </a:stretch>
        </p:blipFill>
        <p:spPr>
          <a:xfrm>
            <a:off x="2069992" y="1188124"/>
            <a:ext cx="8170756" cy="5406895"/>
          </a:xfrm>
          <a:prstGeom prst="rect">
            <a:avLst/>
          </a:prstGeom>
        </p:spPr>
      </p:pic>
      <p:sp>
        <p:nvSpPr>
          <p:cNvPr id="9" name="Rectangle 8"/>
          <p:cNvSpPr/>
          <p:nvPr/>
        </p:nvSpPr>
        <p:spPr>
          <a:xfrm>
            <a:off x="1847502" y="1518859"/>
            <a:ext cx="2819399" cy="646331"/>
          </a:xfrm>
          <a:prstGeom prst="rect">
            <a:avLst/>
          </a:prstGeom>
        </p:spPr>
        <p:txBody>
          <a:bodyPr wrap="square">
            <a:spAutoFit/>
          </a:bodyPr>
          <a:lstStyle/>
          <a:p>
            <a:pPr algn="ctr"/>
            <a:r>
              <a:rPr lang="en-US" b="1" dirty="0">
                <a:solidFill>
                  <a:srgbClr val="F58305"/>
                </a:solidFill>
              </a:rPr>
              <a:t>MPT ‘Hot-spots’: Young women aged 15-24</a:t>
            </a:r>
          </a:p>
        </p:txBody>
      </p:sp>
      <p:sp>
        <p:nvSpPr>
          <p:cNvPr id="10" name="Rectangle 9"/>
          <p:cNvSpPr/>
          <p:nvPr/>
        </p:nvSpPr>
        <p:spPr>
          <a:xfrm>
            <a:off x="667100" y="6444322"/>
            <a:ext cx="4114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Source: IMPT 2018</a:t>
            </a:r>
          </a:p>
        </p:txBody>
      </p:sp>
    </p:spTree>
    <p:extLst>
      <p:ext uri="{BB962C8B-B14F-4D97-AF65-F5344CB8AC3E}">
        <p14:creationId xmlns:p14="http://schemas.microsoft.com/office/powerpoint/2010/main" val="923097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Uptake Predictions</a:t>
            </a:r>
          </a:p>
        </p:txBody>
      </p:sp>
      <p:graphicFrame>
        <p:nvGraphicFramePr>
          <p:cNvPr id="9" name="Chart 8">
            <a:extLst>
              <a:ext uri="{FF2B5EF4-FFF2-40B4-BE49-F238E27FC236}">
                <a16:creationId xmlns:a16="http://schemas.microsoft.com/office/drawing/2014/main" id="{00000000-0008-0000-0900-000015000000}"/>
              </a:ext>
            </a:extLst>
          </p:cNvPr>
          <p:cNvGraphicFramePr>
            <a:graphicFrameLocks/>
          </p:cNvGraphicFramePr>
          <p:nvPr/>
        </p:nvGraphicFramePr>
        <p:xfrm>
          <a:off x="516000" y="1258088"/>
          <a:ext cx="11160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094630" y="3773422"/>
            <a:ext cx="558053" cy="369332"/>
          </a:xfrm>
          <a:prstGeom prst="rect">
            <a:avLst/>
          </a:prstGeom>
          <a:noFill/>
        </p:spPr>
        <p:txBody>
          <a:bodyPr wrap="square" rtlCol="0">
            <a:spAutoFit/>
          </a:bodyPr>
          <a:lstStyle/>
          <a:p>
            <a:r>
              <a:rPr lang="en-GB" b="1" i="1" dirty="0" smtClean="0">
                <a:solidFill>
                  <a:srgbClr val="002060"/>
                </a:solidFill>
              </a:rPr>
              <a:t>8%</a:t>
            </a:r>
            <a:endParaRPr lang="en-GB" b="1" i="1" dirty="0">
              <a:solidFill>
                <a:srgbClr val="002060"/>
              </a:solidFill>
            </a:endParaRPr>
          </a:p>
        </p:txBody>
      </p:sp>
      <p:sp>
        <p:nvSpPr>
          <p:cNvPr id="10" name="TextBox 9"/>
          <p:cNvSpPr txBox="1"/>
          <p:nvPr/>
        </p:nvSpPr>
        <p:spPr>
          <a:xfrm>
            <a:off x="6062383" y="3483865"/>
            <a:ext cx="640974" cy="369332"/>
          </a:xfrm>
          <a:prstGeom prst="rect">
            <a:avLst/>
          </a:prstGeom>
          <a:noFill/>
        </p:spPr>
        <p:txBody>
          <a:bodyPr wrap="square" rtlCol="0">
            <a:spAutoFit/>
          </a:bodyPr>
          <a:lstStyle/>
          <a:p>
            <a:r>
              <a:rPr lang="en-GB" b="1" i="1" dirty="0" smtClean="0">
                <a:solidFill>
                  <a:srgbClr val="002060"/>
                </a:solidFill>
              </a:rPr>
              <a:t>12%</a:t>
            </a:r>
            <a:endParaRPr lang="en-GB" b="1" i="1" dirty="0">
              <a:solidFill>
                <a:srgbClr val="002060"/>
              </a:solidFill>
            </a:endParaRPr>
          </a:p>
        </p:txBody>
      </p:sp>
      <p:sp>
        <p:nvSpPr>
          <p:cNvPr id="11" name="TextBox 10"/>
          <p:cNvSpPr txBox="1"/>
          <p:nvPr/>
        </p:nvSpPr>
        <p:spPr>
          <a:xfrm>
            <a:off x="8228217" y="3773422"/>
            <a:ext cx="640974" cy="369332"/>
          </a:xfrm>
          <a:prstGeom prst="rect">
            <a:avLst/>
          </a:prstGeom>
          <a:noFill/>
        </p:spPr>
        <p:txBody>
          <a:bodyPr wrap="square" rtlCol="0">
            <a:spAutoFit/>
          </a:bodyPr>
          <a:lstStyle/>
          <a:p>
            <a:r>
              <a:rPr lang="en-GB" b="1" i="1" dirty="0">
                <a:solidFill>
                  <a:srgbClr val="002060"/>
                </a:solidFill>
              </a:rPr>
              <a:t>9</a:t>
            </a:r>
            <a:r>
              <a:rPr lang="en-GB" b="1" i="1" dirty="0" smtClean="0">
                <a:solidFill>
                  <a:srgbClr val="002060"/>
                </a:solidFill>
              </a:rPr>
              <a:t>%</a:t>
            </a:r>
            <a:endParaRPr lang="en-GB" b="1" i="1" dirty="0">
              <a:solidFill>
                <a:srgbClr val="002060"/>
              </a:solidFill>
            </a:endParaRPr>
          </a:p>
        </p:txBody>
      </p:sp>
      <p:sp>
        <p:nvSpPr>
          <p:cNvPr id="12" name="TextBox 11"/>
          <p:cNvSpPr txBox="1"/>
          <p:nvPr/>
        </p:nvSpPr>
        <p:spPr>
          <a:xfrm>
            <a:off x="10243035" y="1814634"/>
            <a:ext cx="640974" cy="369332"/>
          </a:xfrm>
          <a:prstGeom prst="rect">
            <a:avLst/>
          </a:prstGeom>
          <a:noFill/>
        </p:spPr>
        <p:txBody>
          <a:bodyPr wrap="square" rtlCol="0">
            <a:spAutoFit/>
          </a:bodyPr>
          <a:lstStyle/>
          <a:p>
            <a:r>
              <a:rPr lang="en-GB" b="1" i="1" dirty="0" smtClean="0">
                <a:solidFill>
                  <a:srgbClr val="002060"/>
                </a:solidFill>
              </a:rPr>
              <a:t>36%</a:t>
            </a:r>
            <a:endParaRPr lang="en-GB" b="1" i="1" dirty="0">
              <a:solidFill>
                <a:srgbClr val="002060"/>
              </a:solidFill>
            </a:endParaRPr>
          </a:p>
        </p:txBody>
      </p:sp>
    </p:spTree>
    <p:extLst>
      <p:ext uri="{BB962C8B-B14F-4D97-AF65-F5344CB8AC3E}">
        <p14:creationId xmlns:p14="http://schemas.microsoft.com/office/powerpoint/2010/main" val="2573835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Uptake Predictions</a:t>
            </a:r>
          </a:p>
        </p:txBody>
      </p:sp>
      <p:graphicFrame>
        <p:nvGraphicFramePr>
          <p:cNvPr id="4" name="Chart 3">
            <a:extLst>
              <a:ext uri="{FF2B5EF4-FFF2-40B4-BE49-F238E27FC236}">
                <a16:creationId xmlns:a16="http://schemas.microsoft.com/office/drawing/2014/main" id="{00000000-0008-0000-0900-000011000000}"/>
              </a:ext>
            </a:extLst>
          </p:cNvPr>
          <p:cNvGraphicFramePr>
            <a:graphicFrameLocks/>
          </p:cNvGraphicFramePr>
          <p:nvPr/>
        </p:nvGraphicFramePr>
        <p:xfrm>
          <a:off x="516000" y="1259711"/>
          <a:ext cx="11160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007679" y="2543016"/>
            <a:ext cx="644143" cy="369332"/>
          </a:xfrm>
          <a:prstGeom prst="rect">
            <a:avLst/>
          </a:prstGeom>
          <a:noFill/>
        </p:spPr>
        <p:txBody>
          <a:bodyPr wrap="square" rtlCol="0">
            <a:spAutoFit/>
          </a:bodyPr>
          <a:lstStyle/>
          <a:p>
            <a:r>
              <a:rPr lang="en-GB" b="1" i="1" dirty="0" smtClean="0">
                <a:solidFill>
                  <a:srgbClr val="002060"/>
                </a:solidFill>
              </a:rPr>
              <a:t>26%</a:t>
            </a:r>
            <a:endParaRPr lang="en-GB" b="1" i="1" dirty="0">
              <a:solidFill>
                <a:srgbClr val="002060"/>
              </a:solidFill>
            </a:endParaRPr>
          </a:p>
        </p:txBody>
      </p:sp>
      <p:sp>
        <p:nvSpPr>
          <p:cNvPr id="6" name="TextBox 5"/>
          <p:cNvSpPr txBox="1"/>
          <p:nvPr/>
        </p:nvSpPr>
        <p:spPr>
          <a:xfrm>
            <a:off x="6096000" y="2419013"/>
            <a:ext cx="640974" cy="369332"/>
          </a:xfrm>
          <a:prstGeom prst="rect">
            <a:avLst/>
          </a:prstGeom>
          <a:noFill/>
        </p:spPr>
        <p:txBody>
          <a:bodyPr wrap="square" rtlCol="0">
            <a:spAutoFit/>
          </a:bodyPr>
          <a:lstStyle/>
          <a:p>
            <a:r>
              <a:rPr lang="en-GB" b="1" i="1" dirty="0" smtClean="0">
                <a:solidFill>
                  <a:srgbClr val="002060"/>
                </a:solidFill>
              </a:rPr>
              <a:t>27%</a:t>
            </a:r>
            <a:endParaRPr lang="en-GB" b="1" i="1" dirty="0">
              <a:solidFill>
                <a:srgbClr val="002060"/>
              </a:solidFill>
            </a:endParaRPr>
          </a:p>
        </p:txBody>
      </p:sp>
      <p:sp>
        <p:nvSpPr>
          <p:cNvPr id="7" name="TextBox 6"/>
          <p:cNvSpPr txBox="1"/>
          <p:nvPr/>
        </p:nvSpPr>
        <p:spPr>
          <a:xfrm>
            <a:off x="8143501" y="2543016"/>
            <a:ext cx="640974" cy="369332"/>
          </a:xfrm>
          <a:prstGeom prst="rect">
            <a:avLst/>
          </a:prstGeom>
          <a:noFill/>
        </p:spPr>
        <p:txBody>
          <a:bodyPr wrap="square" rtlCol="0">
            <a:spAutoFit/>
          </a:bodyPr>
          <a:lstStyle/>
          <a:p>
            <a:r>
              <a:rPr lang="en-GB" b="1" i="1" dirty="0" smtClean="0">
                <a:solidFill>
                  <a:srgbClr val="002060"/>
                </a:solidFill>
              </a:rPr>
              <a:t>26%</a:t>
            </a:r>
            <a:endParaRPr lang="en-GB" b="1" i="1" dirty="0">
              <a:solidFill>
                <a:srgbClr val="002060"/>
              </a:solidFill>
            </a:endParaRPr>
          </a:p>
        </p:txBody>
      </p:sp>
      <p:sp>
        <p:nvSpPr>
          <p:cNvPr id="8" name="TextBox 7"/>
          <p:cNvSpPr txBox="1"/>
          <p:nvPr/>
        </p:nvSpPr>
        <p:spPr>
          <a:xfrm>
            <a:off x="10209415" y="1895320"/>
            <a:ext cx="640974" cy="369332"/>
          </a:xfrm>
          <a:prstGeom prst="rect">
            <a:avLst/>
          </a:prstGeom>
          <a:noFill/>
        </p:spPr>
        <p:txBody>
          <a:bodyPr wrap="square" rtlCol="0">
            <a:spAutoFit/>
          </a:bodyPr>
          <a:lstStyle/>
          <a:p>
            <a:r>
              <a:rPr lang="en-GB" b="1" i="1" dirty="0" smtClean="0">
                <a:solidFill>
                  <a:srgbClr val="002060"/>
                </a:solidFill>
              </a:rPr>
              <a:t>33%</a:t>
            </a:r>
            <a:endParaRPr lang="en-GB" b="1" i="1" dirty="0">
              <a:solidFill>
                <a:srgbClr val="002060"/>
              </a:solidFill>
            </a:endParaRPr>
          </a:p>
        </p:txBody>
      </p:sp>
    </p:spTree>
    <p:extLst>
      <p:ext uri="{BB962C8B-B14F-4D97-AF65-F5344CB8AC3E}">
        <p14:creationId xmlns:p14="http://schemas.microsoft.com/office/powerpoint/2010/main" val="566864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Uptake Predictions</a:t>
            </a:r>
          </a:p>
        </p:txBody>
      </p:sp>
      <p:graphicFrame>
        <p:nvGraphicFramePr>
          <p:cNvPr id="4" name="Chart 3">
            <a:extLst>
              <a:ext uri="{FF2B5EF4-FFF2-40B4-BE49-F238E27FC236}">
                <a16:creationId xmlns:a16="http://schemas.microsoft.com/office/drawing/2014/main" id="{00000000-0008-0000-0900-000012000000}"/>
              </a:ext>
            </a:extLst>
          </p:cNvPr>
          <p:cNvGraphicFramePr>
            <a:graphicFrameLocks/>
          </p:cNvGraphicFramePr>
          <p:nvPr/>
        </p:nvGraphicFramePr>
        <p:xfrm>
          <a:off x="516000" y="1250967"/>
          <a:ext cx="11160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014402" y="2059535"/>
            <a:ext cx="644143" cy="369332"/>
          </a:xfrm>
          <a:prstGeom prst="rect">
            <a:avLst/>
          </a:prstGeom>
          <a:noFill/>
        </p:spPr>
        <p:txBody>
          <a:bodyPr wrap="square" rtlCol="0">
            <a:spAutoFit/>
          </a:bodyPr>
          <a:lstStyle/>
          <a:p>
            <a:r>
              <a:rPr lang="en-GB" b="1" i="1" dirty="0" smtClean="0">
                <a:solidFill>
                  <a:srgbClr val="002060"/>
                </a:solidFill>
              </a:rPr>
              <a:t>32%</a:t>
            </a:r>
            <a:endParaRPr lang="en-GB" b="1" i="1" dirty="0">
              <a:solidFill>
                <a:srgbClr val="002060"/>
              </a:solidFill>
            </a:endParaRPr>
          </a:p>
        </p:txBody>
      </p:sp>
      <p:sp>
        <p:nvSpPr>
          <p:cNvPr id="11" name="TextBox 10"/>
          <p:cNvSpPr txBox="1"/>
          <p:nvPr/>
        </p:nvSpPr>
        <p:spPr>
          <a:xfrm>
            <a:off x="6087260" y="2050071"/>
            <a:ext cx="640974" cy="369332"/>
          </a:xfrm>
          <a:prstGeom prst="rect">
            <a:avLst/>
          </a:prstGeom>
          <a:noFill/>
        </p:spPr>
        <p:txBody>
          <a:bodyPr wrap="square" rtlCol="0">
            <a:spAutoFit/>
          </a:bodyPr>
          <a:lstStyle/>
          <a:p>
            <a:r>
              <a:rPr lang="en-GB" b="1" i="1" dirty="0" smtClean="0">
                <a:solidFill>
                  <a:srgbClr val="002060"/>
                </a:solidFill>
              </a:rPr>
              <a:t>34%</a:t>
            </a:r>
            <a:endParaRPr lang="en-GB" b="1" i="1" dirty="0">
              <a:solidFill>
                <a:srgbClr val="002060"/>
              </a:solidFill>
            </a:endParaRPr>
          </a:p>
        </p:txBody>
      </p:sp>
      <p:sp>
        <p:nvSpPr>
          <p:cNvPr id="12" name="TextBox 11"/>
          <p:cNvSpPr txBox="1"/>
          <p:nvPr/>
        </p:nvSpPr>
        <p:spPr>
          <a:xfrm>
            <a:off x="8156949" y="2244201"/>
            <a:ext cx="640974" cy="369332"/>
          </a:xfrm>
          <a:prstGeom prst="rect">
            <a:avLst/>
          </a:prstGeom>
          <a:noFill/>
        </p:spPr>
        <p:txBody>
          <a:bodyPr wrap="square" rtlCol="0">
            <a:spAutoFit/>
          </a:bodyPr>
          <a:lstStyle/>
          <a:p>
            <a:r>
              <a:rPr lang="en-GB" b="1" i="1" dirty="0" smtClean="0">
                <a:solidFill>
                  <a:srgbClr val="002060"/>
                </a:solidFill>
              </a:rPr>
              <a:t>29%</a:t>
            </a:r>
            <a:endParaRPr lang="en-GB" b="1" i="1" dirty="0">
              <a:solidFill>
                <a:srgbClr val="002060"/>
              </a:solidFill>
            </a:endParaRPr>
          </a:p>
        </p:txBody>
      </p:sp>
      <p:sp>
        <p:nvSpPr>
          <p:cNvPr id="13" name="TextBox 12"/>
          <p:cNvSpPr txBox="1"/>
          <p:nvPr/>
        </p:nvSpPr>
        <p:spPr>
          <a:xfrm>
            <a:off x="10216139" y="1720508"/>
            <a:ext cx="640974" cy="369332"/>
          </a:xfrm>
          <a:prstGeom prst="rect">
            <a:avLst/>
          </a:prstGeom>
          <a:noFill/>
        </p:spPr>
        <p:txBody>
          <a:bodyPr wrap="square" rtlCol="0">
            <a:spAutoFit/>
          </a:bodyPr>
          <a:lstStyle/>
          <a:p>
            <a:r>
              <a:rPr lang="en-GB" b="1" i="1" dirty="0" smtClean="0">
                <a:solidFill>
                  <a:srgbClr val="002060"/>
                </a:solidFill>
              </a:rPr>
              <a:t>36%</a:t>
            </a:r>
            <a:endParaRPr lang="en-GB" b="1" i="1" dirty="0">
              <a:solidFill>
                <a:srgbClr val="002060"/>
              </a:solidFill>
            </a:endParaRPr>
          </a:p>
        </p:txBody>
      </p:sp>
    </p:spTree>
    <p:extLst>
      <p:ext uri="{BB962C8B-B14F-4D97-AF65-F5344CB8AC3E}">
        <p14:creationId xmlns:p14="http://schemas.microsoft.com/office/powerpoint/2010/main" val="1032799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12086" y="5331655"/>
            <a:ext cx="2232911" cy="1477328"/>
          </a:xfrm>
          <a:prstGeom prst="rect">
            <a:avLst/>
          </a:prstGeom>
          <a:solidFill>
            <a:schemeClr val="bg1"/>
          </a:solidFill>
          <a:ln>
            <a:solidFill>
              <a:schemeClr val="bg1"/>
            </a:solidFill>
          </a:ln>
        </p:spPr>
        <p:txBody>
          <a:bodyPr wrap="square" rtlCol="0">
            <a:spAutoFit/>
          </a:bodyPr>
          <a:lstStyle/>
          <a:p>
            <a:endParaRPr lang="en-GB" dirty="0"/>
          </a:p>
          <a:p>
            <a:endParaRPr lang="en-GB" dirty="0"/>
          </a:p>
          <a:p>
            <a:endParaRPr lang="en-GB" dirty="0"/>
          </a:p>
          <a:p>
            <a:endParaRPr lang="en-GB" dirty="0"/>
          </a:p>
          <a:p>
            <a:endParaRPr lang="en-GB" dirty="0"/>
          </a:p>
        </p:txBody>
      </p:sp>
      <p:sp>
        <p:nvSpPr>
          <p:cNvPr id="2" name="Title 1"/>
          <p:cNvSpPr>
            <a:spLocks noGrp="1"/>
          </p:cNvSpPr>
          <p:nvPr>
            <p:ph type="title"/>
          </p:nvPr>
        </p:nvSpPr>
        <p:spPr/>
        <p:txBody>
          <a:bodyPr/>
          <a:lstStyle/>
          <a:p>
            <a:r>
              <a:rPr lang="en-GB" dirty="0"/>
              <a:t>Uptake Predictions</a:t>
            </a:r>
          </a:p>
        </p:txBody>
      </p:sp>
      <p:sp>
        <p:nvSpPr>
          <p:cNvPr id="3" name="Content Placeholder 2"/>
          <p:cNvSpPr>
            <a:spLocks noGrp="1"/>
          </p:cNvSpPr>
          <p:nvPr>
            <p:ph idx="1"/>
          </p:nvPr>
        </p:nvSpPr>
        <p:spPr>
          <a:xfrm>
            <a:off x="457200" y="1560443"/>
            <a:ext cx="11125200" cy="5138529"/>
          </a:xfrm>
        </p:spPr>
        <p:txBody>
          <a:bodyPr>
            <a:normAutofit/>
          </a:bodyPr>
          <a:lstStyle/>
          <a:p>
            <a:r>
              <a:rPr lang="en-GB" dirty="0"/>
              <a:t>DCEs tell us how much people value different attributes - </a:t>
            </a:r>
          </a:p>
          <a:p>
            <a:pPr lvl="1"/>
            <a:r>
              <a:rPr lang="en-GB" dirty="0"/>
              <a:t>E.g. Pregnancy protection is twice as important as STI protection </a:t>
            </a:r>
          </a:p>
          <a:p>
            <a:r>
              <a:rPr lang="en-GB" dirty="0"/>
              <a:t>Cardinal estimates of utility provided by attributes</a:t>
            </a:r>
          </a:p>
          <a:p>
            <a:endParaRPr lang="en-GB" dirty="0"/>
          </a:p>
          <a:p>
            <a:endParaRPr lang="en-GB" dirty="0"/>
          </a:p>
          <a:p>
            <a:endParaRPr lang="en-GB" dirty="0"/>
          </a:p>
          <a:p>
            <a:endParaRPr lang="en-GB" dirty="0"/>
          </a:p>
          <a:p>
            <a:pPr lvl="1"/>
            <a:endParaRPr lang="en-GB" dirty="0"/>
          </a:p>
        </p:txBody>
      </p:sp>
      <p:graphicFrame>
        <p:nvGraphicFramePr>
          <p:cNvPr id="5" name="Table 4"/>
          <p:cNvGraphicFramePr>
            <a:graphicFrameLocks noGrp="1"/>
          </p:cNvGraphicFramePr>
          <p:nvPr>
            <p:extLst/>
          </p:nvPr>
        </p:nvGraphicFramePr>
        <p:xfrm>
          <a:off x="1506681" y="3044478"/>
          <a:ext cx="9026238" cy="1402080"/>
        </p:xfrm>
        <a:graphic>
          <a:graphicData uri="http://schemas.openxmlformats.org/drawingml/2006/table">
            <a:tbl>
              <a:tblPr firstRow="1" firstCol="1" bandRow="1"/>
              <a:tblGrid>
                <a:gridCol w="2662909">
                  <a:extLst>
                    <a:ext uri="{9D8B030D-6E8A-4147-A177-3AD203B41FA5}">
                      <a16:colId xmlns:a16="http://schemas.microsoft.com/office/drawing/2014/main" val="3192609553"/>
                    </a:ext>
                  </a:extLst>
                </a:gridCol>
                <a:gridCol w="1872395">
                  <a:extLst>
                    <a:ext uri="{9D8B030D-6E8A-4147-A177-3AD203B41FA5}">
                      <a16:colId xmlns:a16="http://schemas.microsoft.com/office/drawing/2014/main" val="2318215474"/>
                    </a:ext>
                  </a:extLst>
                </a:gridCol>
                <a:gridCol w="2224350">
                  <a:extLst>
                    <a:ext uri="{9D8B030D-6E8A-4147-A177-3AD203B41FA5}">
                      <a16:colId xmlns:a16="http://schemas.microsoft.com/office/drawing/2014/main" val="909740519"/>
                    </a:ext>
                  </a:extLst>
                </a:gridCol>
                <a:gridCol w="2266584">
                  <a:extLst>
                    <a:ext uri="{9D8B030D-6E8A-4147-A177-3AD203B41FA5}">
                      <a16:colId xmlns:a16="http://schemas.microsoft.com/office/drawing/2014/main" val="2127962130"/>
                    </a:ext>
                  </a:extLst>
                </a:gridCol>
              </a:tblGrid>
              <a:tr h="190500">
                <a:tc>
                  <a:txBody>
                    <a:bodyPr/>
                    <a:lstStyle/>
                    <a:p>
                      <a:pPr>
                        <a:lnSpc>
                          <a:spcPct val="115000"/>
                        </a:lnSpc>
                      </a:pPr>
                      <a:endParaRPr lang="en-GB" sz="2000" dirty="0">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Adult Females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Adolescent Girls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FSW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3325938"/>
                  </a:ext>
                </a:extLst>
              </a:tr>
              <a:tr h="190500">
                <a:tc>
                  <a:txBody>
                    <a:bodyPr/>
                    <a:lstStyle/>
                    <a:p>
                      <a:pPr>
                        <a:lnSpc>
                          <a:spcPct val="115000"/>
                        </a:lnSpc>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HIV protection (full)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nSpc>
                          <a:spcPct val="115000"/>
                        </a:lnSpc>
                        <a:spcAft>
                          <a:spcPts val="0"/>
                        </a:spcAft>
                      </a:pPr>
                      <a:r>
                        <a:rPr lang="en-GB"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2.33 (0.53)***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nSpc>
                          <a:spcPct val="115000"/>
                        </a:lnSpc>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2.59 (0.88)***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nSpc>
                          <a:spcPct val="115000"/>
                        </a:lnSpc>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 (0.425)***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513671189"/>
                  </a:ext>
                </a:extLst>
              </a:tr>
              <a:tr h="190500">
                <a:tc>
                  <a:txBody>
                    <a:bodyPr/>
                    <a:lstStyle/>
                    <a:p>
                      <a:pPr>
                        <a:lnSpc>
                          <a:spcPct val="115000"/>
                        </a:lnSpc>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Pregnancy prevention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15000"/>
                        </a:lnSpc>
                        <a:spcAft>
                          <a:spcPts val="0"/>
                        </a:spcAft>
                      </a:pPr>
                      <a:r>
                        <a:rPr lang="en-GB"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0.16 (0.05)***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15000"/>
                        </a:lnSpc>
                        <a:spcAft>
                          <a:spcPts val="0"/>
                        </a:spcAft>
                      </a:pPr>
                      <a:r>
                        <a:rPr lang="en-GB"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0.48 (0.09)***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15000"/>
                        </a:lnSpc>
                        <a:spcAft>
                          <a:spcPts val="0"/>
                        </a:spcAft>
                      </a:pPr>
                      <a:r>
                        <a:rPr lang="en-GB"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0.14 (0.044)***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2932330637"/>
                  </a:ext>
                </a:extLst>
              </a:tr>
              <a:tr h="190500">
                <a:tc>
                  <a:txBody>
                    <a:bodyPr/>
                    <a:lstStyle/>
                    <a:p>
                      <a:pPr>
                        <a:lnSpc>
                          <a:spcPct val="115000"/>
                        </a:lnSpc>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STI protection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15000"/>
                        </a:lnSpc>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0.22 (0.06)***</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15000"/>
                        </a:lnSpc>
                        <a:spcAft>
                          <a:spcPts val="0"/>
                        </a:spcAft>
                      </a:pPr>
                      <a:r>
                        <a:rPr lang="en-GB"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0.44 (0.1)***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nSpc>
                          <a:spcPct val="115000"/>
                        </a:lnSpc>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0.36 (0.048)***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289183917"/>
                  </a:ext>
                </a:extLst>
              </a:tr>
            </a:tbl>
          </a:graphicData>
        </a:graphic>
      </p:graphicFrame>
    </p:spTree>
    <p:extLst>
      <p:ext uri="{BB962C8B-B14F-4D97-AF65-F5344CB8AC3E}">
        <p14:creationId xmlns:p14="http://schemas.microsoft.com/office/powerpoint/2010/main" val="528915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12086" y="5331655"/>
            <a:ext cx="2232911" cy="1477328"/>
          </a:xfrm>
          <a:prstGeom prst="rect">
            <a:avLst/>
          </a:prstGeom>
          <a:solidFill>
            <a:schemeClr val="bg1"/>
          </a:solidFill>
          <a:ln>
            <a:solidFill>
              <a:schemeClr val="bg1"/>
            </a:solidFill>
          </a:ln>
        </p:spPr>
        <p:txBody>
          <a:bodyPr wrap="square" rtlCol="0">
            <a:spAutoFit/>
          </a:bodyPr>
          <a:lstStyle/>
          <a:p>
            <a:endParaRPr lang="en-GB" dirty="0"/>
          </a:p>
          <a:p>
            <a:endParaRPr lang="en-GB" dirty="0"/>
          </a:p>
          <a:p>
            <a:endParaRPr lang="en-GB" dirty="0"/>
          </a:p>
          <a:p>
            <a:endParaRPr lang="en-GB" dirty="0"/>
          </a:p>
          <a:p>
            <a:endParaRPr lang="en-GB" dirty="0"/>
          </a:p>
        </p:txBody>
      </p:sp>
      <p:sp>
        <p:nvSpPr>
          <p:cNvPr id="2" name="Title 1"/>
          <p:cNvSpPr>
            <a:spLocks noGrp="1"/>
          </p:cNvSpPr>
          <p:nvPr>
            <p:ph type="title"/>
          </p:nvPr>
        </p:nvSpPr>
        <p:spPr/>
        <p:txBody>
          <a:bodyPr/>
          <a:lstStyle/>
          <a:p>
            <a:r>
              <a:rPr lang="en-GB" dirty="0"/>
              <a:t>Uptake Predictions</a:t>
            </a:r>
          </a:p>
        </p:txBody>
      </p:sp>
      <p:sp>
        <p:nvSpPr>
          <p:cNvPr id="3" name="Content Placeholder 2"/>
          <p:cNvSpPr>
            <a:spLocks noGrp="1"/>
          </p:cNvSpPr>
          <p:nvPr>
            <p:ph idx="1"/>
          </p:nvPr>
        </p:nvSpPr>
        <p:spPr>
          <a:xfrm>
            <a:off x="457200" y="1560443"/>
            <a:ext cx="11125200" cy="5138529"/>
          </a:xfrm>
        </p:spPr>
        <p:txBody>
          <a:bodyPr>
            <a:normAutofit/>
          </a:bodyPr>
          <a:lstStyle/>
          <a:p>
            <a:r>
              <a:rPr lang="en-GB" dirty="0"/>
              <a:t>DCEs tell us how much people value different attributes</a:t>
            </a:r>
          </a:p>
          <a:p>
            <a:pPr lvl="1"/>
            <a:r>
              <a:rPr lang="en-GB" dirty="0"/>
              <a:t>E.g. Pregnancy protection is twice as important as STI protection </a:t>
            </a:r>
          </a:p>
          <a:p>
            <a:r>
              <a:rPr lang="en-GB" dirty="0"/>
              <a:t>We know the likely attributes of new products. E.g.:</a:t>
            </a:r>
          </a:p>
          <a:p>
            <a:endParaRPr lang="en-GB" dirty="0"/>
          </a:p>
          <a:p>
            <a:endParaRPr lang="en-GB" dirty="0"/>
          </a:p>
          <a:p>
            <a:endParaRPr lang="en-GB" dirty="0"/>
          </a:p>
          <a:p>
            <a:endParaRPr lang="en-GB" dirty="0"/>
          </a:p>
          <a:p>
            <a:endParaRPr lang="en-GB" dirty="0"/>
          </a:p>
          <a:p>
            <a:pPr lvl="1"/>
            <a:endParaRPr lang="en-GB" dirty="0"/>
          </a:p>
        </p:txBody>
      </p:sp>
      <p:graphicFrame>
        <p:nvGraphicFramePr>
          <p:cNvPr id="8" name="Table 7"/>
          <p:cNvGraphicFramePr>
            <a:graphicFrameLocks noGrp="1"/>
          </p:cNvGraphicFramePr>
          <p:nvPr>
            <p:extLst/>
          </p:nvPr>
        </p:nvGraphicFramePr>
        <p:xfrm>
          <a:off x="856423" y="2880788"/>
          <a:ext cx="10326754" cy="1542288"/>
        </p:xfrm>
        <a:graphic>
          <a:graphicData uri="http://schemas.openxmlformats.org/drawingml/2006/table">
            <a:tbl>
              <a:tblPr firstRow="1" firstCol="1" bandRow="1"/>
              <a:tblGrid>
                <a:gridCol w="2150520">
                  <a:extLst>
                    <a:ext uri="{9D8B030D-6E8A-4147-A177-3AD203B41FA5}">
                      <a16:colId xmlns:a16="http://schemas.microsoft.com/office/drawing/2014/main" val="2003635784"/>
                    </a:ext>
                  </a:extLst>
                </a:gridCol>
                <a:gridCol w="1372383">
                  <a:extLst>
                    <a:ext uri="{9D8B030D-6E8A-4147-A177-3AD203B41FA5}">
                      <a16:colId xmlns:a16="http://schemas.microsoft.com/office/drawing/2014/main" val="803054238"/>
                    </a:ext>
                  </a:extLst>
                </a:gridCol>
                <a:gridCol w="1453682">
                  <a:extLst>
                    <a:ext uri="{9D8B030D-6E8A-4147-A177-3AD203B41FA5}">
                      <a16:colId xmlns:a16="http://schemas.microsoft.com/office/drawing/2014/main" val="458675802"/>
                    </a:ext>
                  </a:extLst>
                </a:gridCol>
                <a:gridCol w="3100929">
                  <a:extLst>
                    <a:ext uri="{9D8B030D-6E8A-4147-A177-3AD203B41FA5}">
                      <a16:colId xmlns:a16="http://schemas.microsoft.com/office/drawing/2014/main" val="3122919009"/>
                    </a:ext>
                  </a:extLst>
                </a:gridCol>
                <a:gridCol w="2249240">
                  <a:extLst>
                    <a:ext uri="{9D8B030D-6E8A-4147-A177-3AD203B41FA5}">
                      <a16:colId xmlns:a16="http://schemas.microsoft.com/office/drawing/2014/main" val="3670507481"/>
                    </a:ext>
                  </a:extLst>
                </a:gridCol>
              </a:tblGrid>
              <a:tr h="184150">
                <a:tc>
                  <a:txBody>
                    <a:bodyPr/>
                    <a:lstStyle/>
                    <a:p>
                      <a:pPr>
                        <a:lnSpc>
                          <a:spcPct val="115000"/>
                        </a:lnSpc>
                        <a:spcAft>
                          <a:spcPts val="1000"/>
                        </a:spcAft>
                      </a:pPr>
                      <a:r>
                        <a:rPr lang="en-GB"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Product</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HIV efficacy</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STI efficacy</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Contraceptive protection (varied)</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Frequency of use</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024797"/>
                  </a:ext>
                </a:extLst>
              </a:tr>
              <a:tr h="184150">
                <a:tc>
                  <a:txBody>
                    <a:bodyPr/>
                    <a:lstStyle/>
                    <a:p>
                      <a:pPr>
                        <a:lnSpc>
                          <a:spcPct val="115000"/>
                        </a:lnSpc>
                        <a:spcAft>
                          <a:spcPts val="1000"/>
                        </a:spcAft>
                      </a:pPr>
                      <a:r>
                        <a:rPr lang="en-GB"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Oral PrEP</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GB"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 </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 (Y)</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Daily</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33886452"/>
                  </a:ext>
                </a:extLst>
              </a:tr>
              <a:tr h="184150">
                <a:tc>
                  <a:txBody>
                    <a:bodyPr/>
                    <a:lstStyle/>
                    <a:p>
                      <a:pPr>
                        <a:lnSpc>
                          <a:spcPct val="115000"/>
                        </a:lnSpc>
                        <a:spcAft>
                          <a:spcPts val="1000"/>
                        </a:spcAft>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Vaginal Ring</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 </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 (Y)</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Weekly</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305809"/>
                  </a:ext>
                </a:extLst>
              </a:tr>
            </a:tbl>
          </a:graphicData>
        </a:graphic>
      </p:graphicFrame>
    </p:spTree>
    <p:extLst>
      <p:ext uri="{BB962C8B-B14F-4D97-AF65-F5344CB8AC3E}">
        <p14:creationId xmlns:p14="http://schemas.microsoft.com/office/powerpoint/2010/main" val="677074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9"/>
            <a:ext cx="11252791" cy="1143000"/>
          </a:xfrm>
        </p:spPr>
        <p:txBody>
          <a:bodyPr>
            <a:normAutofit/>
          </a:bodyPr>
          <a:lstStyle/>
          <a:p>
            <a:r>
              <a:rPr lang="en-GB" dirty="0" smtClean="0"/>
              <a:t>Background and motivation</a:t>
            </a:r>
            <a:endParaRPr lang="en-GB" dirty="0"/>
          </a:p>
        </p:txBody>
      </p:sp>
      <p:sp>
        <p:nvSpPr>
          <p:cNvPr id="3" name="Content Placeholder 2"/>
          <p:cNvSpPr>
            <a:spLocks noGrp="1"/>
          </p:cNvSpPr>
          <p:nvPr>
            <p:ph idx="1"/>
          </p:nvPr>
        </p:nvSpPr>
        <p:spPr>
          <a:xfrm>
            <a:off x="457199" y="1600200"/>
            <a:ext cx="11594759" cy="5143499"/>
          </a:xfrm>
        </p:spPr>
        <p:txBody>
          <a:bodyPr lIns="91438" tIns="45719" rIns="91438" bIns="45719"/>
          <a:lstStyle/>
          <a:p>
            <a:r>
              <a:rPr lang="en-GB" dirty="0" smtClean="0"/>
              <a:t>South </a:t>
            </a:r>
            <a:r>
              <a:rPr lang="en-GB" dirty="0"/>
              <a:t>Africa has one of the largest and high profile generalised HIV epidemics in the </a:t>
            </a:r>
            <a:r>
              <a:rPr lang="en-GB" dirty="0" smtClean="0"/>
              <a:t>world</a:t>
            </a:r>
          </a:p>
          <a:p>
            <a:pPr lvl="1"/>
            <a:r>
              <a:rPr lang="en-GB" dirty="0" smtClean="0"/>
              <a:t>Estimated 19% prevalence</a:t>
            </a:r>
          </a:p>
          <a:p>
            <a:pPr lvl="1"/>
            <a:endParaRPr lang="en-GB" dirty="0" smtClean="0"/>
          </a:p>
          <a:p>
            <a:r>
              <a:rPr lang="en-GB" dirty="0" smtClean="0"/>
              <a:t>Predominantly heterosexual epidemic, some nuances:</a:t>
            </a:r>
          </a:p>
          <a:p>
            <a:pPr lvl="1"/>
            <a:r>
              <a:rPr lang="en-GB" dirty="0" smtClean="0"/>
              <a:t>Women 1.4x more like to be HIV positive than men</a:t>
            </a:r>
            <a:endParaRPr lang="en-GB" dirty="0"/>
          </a:p>
          <a:p>
            <a:pPr lvl="1"/>
            <a:r>
              <a:rPr lang="en-GB" dirty="0" smtClean="0"/>
              <a:t>Adolescent girls 8x more likely to be HIV positive than boys of the same age</a:t>
            </a:r>
          </a:p>
          <a:p>
            <a:pPr lvl="1"/>
            <a:r>
              <a:rPr lang="en-GB" dirty="0" smtClean="0"/>
              <a:t>HIV prevalence for female sex workers (FSWs) estimated &gt;=50%</a:t>
            </a:r>
          </a:p>
          <a:p>
            <a:pPr lvl="1"/>
            <a:endParaRPr lang="en-GB" dirty="0" smtClean="0"/>
          </a:p>
        </p:txBody>
      </p:sp>
    </p:spTree>
    <p:extLst>
      <p:ext uri="{BB962C8B-B14F-4D97-AF65-F5344CB8AC3E}">
        <p14:creationId xmlns:p14="http://schemas.microsoft.com/office/powerpoint/2010/main" val="227087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12086" y="5331655"/>
            <a:ext cx="2232911" cy="1477328"/>
          </a:xfrm>
          <a:prstGeom prst="rect">
            <a:avLst/>
          </a:prstGeom>
          <a:solidFill>
            <a:schemeClr val="bg1"/>
          </a:solidFill>
          <a:ln>
            <a:solidFill>
              <a:schemeClr val="bg1"/>
            </a:solidFill>
          </a:ln>
        </p:spPr>
        <p:txBody>
          <a:bodyPr wrap="square" rtlCol="0">
            <a:spAutoFit/>
          </a:bodyPr>
          <a:lstStyle/>
          <a:p>
            <a:endParaRPr lang="en-GB" dirty="0"/>
          </a:p>
          <a:p>
            <a:endParaRPr lang="en-GB" dirty="0"/>
          </a:p>
          <a:p>
            <a:endParaRPr lang="en-GB" dirty="0"/>
          </a:p>
          <a:p>
            <a:endParaRPr lang="en-GB" dirty="0"/>
          </a:p>
          <a:p>
            <a:endParaRPr lang="en-GB" dirty="0"/>
          </a:p>
        </p:txBody>
      </p:sp>
      <p:sp>
        <p:nvSpPr>
          <p:cNvPr id="2" name="Title 1"/>
          <p:cNvSpPr>
            <a:spLocks noGrp="1"/>
          </p:cNvSpPr>
          <p:nvPr>
            <p:ph type="title"/>
          </p:nvPr>
        </p:nvSpPr>
        <p:spPr/>
        <p:txBody>
          <a:bodyPr/>
          <a:lstStyle/>
          <a:p>
            <a:r>
              <a:rPr lang="en-GB" dirty="0"/>
              <a:t>Uptake Predictions</a:t>
            </a:r>
          </a:p>
        </p:txBody>
      </p:sp>
      <p:sp>
        <p:nvSpPr>
          <p:cNvPr id="3" name="Content Placeholder 2"/>
          <p:cNvSpPr>
            <a:spLocks noGrp="1"/>
          </p:cNvSpPr>
          <p:nvPr>
            <p:ph idx="1"/>
          </p:nvPr>
        </p:nvSpPr>
        <p:spPr>
          <a:xfrm>
            <a:off x="457200" y="1560443"/>
            <a:ext cx="11125200" cy="5138529"/>
          </a:xfrm>
        </p:spPr>
        <p:txBody>
          <a:bodyPr>
            <a:normAutofit/>
          </a:bodyPr>
          <a:lstStyle/>
          <a:p>
            <a:r>
              <a:rPr lang="en-GB" dirty="0"/>
              <a:t>DCEs tell us how much people value different attributes</a:t>
            </a:r>
          </a:p>
          <a:p>
            <a:pPr lvl="1"/>
            <a:r>
              <a:rPr lang="en-GB" dirty="0"/>
              <a:t>E.g. Pregnancy protection is twice as important as STI protection </a:t>
            </a:r>
          </a:p>
          <a:p>
            <a:r>
              <a:rPr lang="en-GB" dirty="0"/>
              <a:t>We know the likely attributes of new products. E.g.:</a:t>
            </a:r>
          </a:p>
          <a:p>
            <a:endParaRPr lang="en-GB" dirty="0"/>
          </a:p>
          <a:p>
            <a:endParaRPr lang="en-GB" dirty="0"/>
          </a:p>
          <a:p>
            <a:endParaRPr lang="en-GB" dirty="0"/>
          </a:p>
          <a:p>
            <a:endParaRPr lang="en-GB" dirty="0"/>
          </a:p>
          <a:p>
            <a:endParaRPr lang="en-GB" dirty="0"/>
          </a:p>
          <a:p>
            <a:r>
              <a:rPr lang="en-GB" dirty="0"/>
              <a:t>Because we know how much people value each attribute, we can predict the probability that somebody will choose oral PrEP over a vaginal ring</a:t>
            </a:r>
          </a:p>
          <a:p>
            <a:pPr lvl="1"/>
            <a:endParaRPr lang="en-GB" dirty="0"/>
          </a:p>
        </p:txBody>
      </p:sp>
      <p:graphicFrame>
        <p:nvGraphicFramePr>
          <p:cNvPr id="8" name="Table 7"/>
          <p:cNvGraphicFramePr>
            <a:graphicFrameLocks noGrp="1"/>
          </p:cNvGraphicFramePr>
          <p:nvPr/>
        </p:nvGraphicFramePr>
        <p:xfrm>
          <a:off x="856423" y="2880788"/>
          <a:ext cx="10326754" cy="1542288"/>
        </p:xfrm>
        <a:graphic>
          <a:graphicData uri="http://schemas.openxmlformats.org/drawingml/2006/table">
            <a:tbl>
              <a:tblPr firstRow="1" firstCol="1" bandRow="1"/>
              <a:tblGrid>
                <a:gridCol w="2150520">
                  <a:extLst>
                    <a:ext uri="{9D8B030D-6E8A-4147-A177-3AD203B41FA5}">
                      <a16:colId xmlns:a16="http://schemas.microsoft.com/office/drawing/2014/main" val="2003635784"/>
                    </a:ext>
                  </a:extLst>
                </a:gridCol>
                <a:gridCol w="1372383">
                  <a:extLst>
                    <a:ext uri="{9D8B030D-6E8A-4147-A177-3AD203B41FA5}">
                      <a16:colId xmlns:a16="http://schemas.microsoft.com/office/drawing/2014/main" val="803054238"/>
                    </a:ext>
                  </a:extLst>
                </a:gridCol>
                <a:gridCol w="1453682">
                  <a:extLst>
                    <a:ext uri="{9D8B030D-6E8A-4147-A177-3AD203B41FA5}">
                      <a16:colId xmlns:a16="http://schemas.microsoft.com/office/drawing/2014/main" val="458675802"/>
                    </a:ext>
                  </a:extLst>
                </a:gridCol>
                <a:gridCol w="3100929">
                  <a:extLst>
                    <a:ext uri="{9D8B030D-6E8A-4147-A177-3AD203B41FA5}">
                      <a16:colId xmlns:a16="http://schemas.microsoft.com/office/drawing/2014/main" val="3122919009"/>
                    </a:ext>
                  </a:extLst>
                </a:gridCol>
                <a:gridCol w="2249240">
                  <a:extLst>
                    <a:ext uri="{9D8B030D-6E8A-4147-A177-3AD203B41FA5}">
                      <a16:colId xmlns:a16="http://schemas.microsoft.com/office/drawing/2014/main" val="3670507481"/>
                    </a:ext>
                  </a:extLst>
                </a:gridCol>
              </a:tblGrid>
              <a:tr h="184150">
                <a:tc>
                  <a:txBody>
                    <a:bodyPr/>
                    <a:lstStyle/>
                    <a:p>
                      <a:pPr>
                        <a:lnSpc>
                          <a:spcPct val="115000"/>
                        </a:lnSpc>
                        <a:spcAft>
                          <a:spcPts val="1000"/>
                        </a:spcAft>
                      </a:pPr>
                      <a:r>
                        <a:rPr lang="en-GB"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Product</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HIV efficacy</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STI efficacy</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Contraceptive protection (varied)</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Frequency of use</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024797"/>
                  </a:ext>
                </a:extLst>
              </a:tr>
              <a:tr h="184150">
                <a:tc>
                  <a:txBody>
                    <a:bodyPr/>
                    <a:lstStyle/>
                    <a:p>
                      <a:pPr>
                        <a:lnSpc>
                          <a:spcPct val="115000"/>
                        </a:lnSpc>
                        <a:spcAft>
                          <a:spcPts val="1000"/>
                        </a:spcAft>
                      </a:pPr>
                      <a:r>
                        <a:rPr lang="en-GB"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Oral PrEP</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GB"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 </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 (Y)</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Daily</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33886452"/>
                  </a:ext>
                </a:extLst>
              </a:tr>
              <a:tr h="184150">
                <a:tc>
                  <a:txBody>
                    <a:bodyPr/>
                    <a:lstStyle/>
                    <a:p>
                      <a:pPr>
                        <a:lnSpc>
                          <a:spcPct val="115000"/>
                        </a:lnSpc>
                        <a:spcAft>
                          <a:spcPts val="1000"/>
                        </a:spcAft>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Vaginal Ring</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 </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 (Y)</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Weekly</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305809"/>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2772736" y="5751963"/>
                <a:ext cx="6048964" cy="696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𝑃</m:t>
                          </m:r>
                          <m:r>
                            <a:rPr lang="en-GB" b="0" i="1" smtClean="0">
                              <a:latin typeface="Cambria Math" panose="02040503050406030204" pitchFamily="18" charset="0"/>
                            </a:rPr>
                            <m:t>𝑟𝑜𝑏𝑎𝑏𝑖𝑙𝑖𝑡𝑦</m:t>
                          </m:r>
                        </m:e>
                        <m:sub>
                          <m:r>
                            <a:rPr lang="en-GB" b="0" i="1" smtClean="0">
                              <a:latin typeface="Cambria Math" panose="02040503050406030204" pitchFamily="18" charset="0"/>
                            </a:rPr>
                            <m:t>𝑜𝑟𝑎𝑙</m:t>
                          </m:r>
                          <m:r>
                            <a:rPr lang="en-GB" b="0" i="1" smtClean="0">
                              <a:latin typeface="Cambria Math" panose="02040503050406030204" pitchFamily="18" charset="0"/>
                            </a:rPr>
                            <m:t> </m:t>
                          </m:r>
                          <m:r>
                            <a:rPr lang="en-GB" b="0" i="1" smtClean="0">
                              <a:latin typeface="Cambria Math" panose="02040503050406030204" pitchFamily="18" charset="0"/>
                            </a:rPr>
                            <m:t>𝑃𝑟𝐸𝑃</m:t>
                          </m:r>
                        </m:sub>
                      </m:sSub>
                      <m:r>
                        <a:rPr lang="en-GB" i="0">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𝑢𝑡𝑖𝑙𝑖𝑡</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𝑜𝑟𝑎𝑙</m:t>
                              </m:r>
                              <m:r>
                                <a:rPr lang="en-GB" b="0" i="1" smtClean="0">
                                  <a:latin typeface="Cambria Math" panose="02040503050406030204" pitchFamily="18" charset="0"/>
                                </a:rPr>
                                <m:t> </m:t>
                              </m:r>
                              <m:r>
                                <a:rPr lang="en-GB" b="0" i="1" smtClean="0">
                                  <a:latin typeface="Cambria Math" panose="02040503050406030204" pitchFamily="18" charset="0"/>
                                </a:rPr>
                                <m:t>𝑃𝑟𝐸𝑃</m:t>
                              </m:r>
                            </m:sub>
                          </m:sSub>
                        </m:num>
                        <m:den>
                          <m:r>
                            <a:rPr lang="en-GB" i="1">
                              <a:latin typeface="Cambria Math" panose="02040503050406030204" pitchFamily="18" charset="0"/>
                            </a:rPr>
                            <m:t>𝑢𝑡𝑖𝑙𝑖𝑡</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𝑜𝑟𝑎𝑙</m:t>
                              </m:r>
                              <m:r>
                                <a:rPr lang="en-GB" i="1">
                                  <a:latin typeface="Cambria Math" panose="02040503050406030204" pitchFamily="18" charset="0"/>
                                </a:rPr>
                                <m:t> </m:t>
                              </m:r>
                              <m:r>
                                <a:rPr lang="en-GB" i="1">
                                  <a:latin typeface="Cambria Math" panose="02040503050406030204" pitchFamily="18" charset="0"/>
                                </a:rPr>
                                <m:t>𝑃𝑟𝐸𝑃</m:t>
                              </m:r>
                            </m:sub>
                          </m:sSub>
                          <m:r>
                            <a:rPr lang="en-GB" b="0" i="1" smtClean="0">
                              <a:latin typeface="Cambria Math" panose="02040503050406030204" pitchFamily="18" charset="0"/>
                            </a:rPr>
                            <m:t>+</m:t>
                          </m:r>
                          <m:r>
                            <a:rPr lang="en-GB" b="0" i="1" smtClean="0">
                              <a:latin typeface="Cambria Math" panose="02040503050406030204" pitchFamily="18" charset="0"/>
                            </a:rPr>
                            <m:t>𝑢𝑡𝑖𝑙𝑖𝑡</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𝑣𝑎𝑔𝑖𝑛𝑎𝑙</m:t>
                              </m:r>
                              <m:r>
                                <a:rPr lang="en-GB" b="0" i="1" smtClean="0">
                                  <a:latin typeface="Cambria Math" panose="02040503050406030204" pitchFamily="18" charset="0"/>
                                </a:rPr>
                                <m:t> </m:t>
                              </m:r>
                              <m:r>
                                <a:rPr lang="en-GB" b="0" i="1" smtClean="0">
                                  <a:latin typeface="Cambria Math" panose="02040503050406030204" pitchFamily="18" charset="0"/>
                                </a:rPr>
                                <m:t>𝑟𝑖𝑛𝑔</m:t>
                              </m:r>
                            </m:sub>
                          </m:sSub>
                        </m:den>
                      </m:f>
                    </m:oMath>
                  </m:oMathPara>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2772736" y="5751963"/>
                <a:ext cx="6048964" cy="696666"/>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58592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89494" y="86978"/>
            <a:ext cx="8612559" cy="6830076"/>
          </a:xfrm>
          <a:prstGeom prst="rect">
            <a:avLst/>
          </a:prstGeom>
        </p:spPr>
      </p:pic>
    </p:spTree>
    <p:extLst>
      <p:ext uri="{BB962C8B-B14F-4D97-AF65-F5344CB8AC3E}">
        <p14:creationId xmlns:p14="http://schemas.microsoft.com/office/powerpoint/2010/main" val="1444652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Incidence assumptions</a:t>
            </a:r>
            <a:endParaRPr lang="en-GB" dirty="0"/>
          </a:p>
        </p:txBody>
      </p:sp>
      <p:pic>
        <p:nvPicPr>
          <p:cNvPr id="4" name="Picture 3"/>
          <p:cNvPicPr>
            <a:picLocks noChangeAspect="1"/>
          </p:cNvPicPr>
          <p:nvPr/>
        </p:nvPicPr>
        <p:blipFill>
          <a:blip r:embed="rId2"/>
          <a:stretch>
            <a:fillRect/>
          </a:stretch>
        </p:blipFill>
        <p:spPr>
          <a:xfrm>
            <a:off x="3109352" y="1765767"/>
            <a:ext cx="6981825" cy="3514725"/>
          </a:xfrm>
          <a:prstGeom prst="rect">
            <a:avLst/>
          </a:prstGeom>
        </p:spPr>
      </p:pic>
    </p:spTree>
    <p:extLst>
      <p:ext uri="{BB962C8B-B14F-4D97-AF65-F5344CB8AC3E}">
        <p14:creationId xmlns:p14="http://schemas.microsoft.com/office/powerpoint/2010/main" val="3162050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62050" y="981075"/>
            <a:ext cx="9867900" cy="4895850"/>
          </a:xfrm>
          <a:prstGeom prst="rect">
            <a:avLst/>
          </a:prstGeom>
        </p:spPr>
      </p:pic>
    </p:spTree>
    <p:extLst>
      <p:ext uri="{BB962C8B-B14F-4D97-AF65-F5344CB8AC3E}">
        <p14:creationId xmlns:p14="http://schemas.microsoft.com/office/powerpoint/2010/main" val="1685758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33500" y="538162"/>
            <a:ext cx="9525000" cy="5781675"/>
          </a:xfrm>
          <a:prstGeom prst="rect">
            <a:avLst/>
          </a:prstGeom>
        </p:spPr>
      </p:pic>
    </p:spTree>
    <p:extLst>
      <p:ext uri="{BB962C8B-B14F-4D97-AF65-F5344CB8AC3E}">
        <p14:creationId xmlns:p14="http://schemas.microsoft.com/office/powerpoint/2010/main" val="2376725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85887" y="252412"/>
            <a:ext cx="9420225" cy="6353175"/>
          </a:xfrm>
          <a:prstGeom prst="rect">
            <a:avLst/>
          </a:prstGeom>
        </p:spPr>
      </p:pic>
    </p:spTree>
    <p:extLst>
      <p:ext uri="{BB962C8B-B14F-4D97-AF65-F5344CB8AC3E}">
        <p14:creationId xmlns:p14="http://schemas.microsoft.com/office/powerpoint/2010/main" val="1214024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40341" y="1318652"/>
            <a:ext cx="8184790" cy="4766143"/>
          </a:xfrm>
          <a:prstGeom prst="rect">
            <a:avLst/>
          </a:prstGeom>
        </p:spPr>
      </p:pic>
      <p:pic>
        <p:nvPicPr>
          <p:cNvPr id="5" name="Picture 4"/>
          <p:cNvPicPr>
            <a:picLocks noChangeAspect="1"/>
          </p:cNvPicPr>
          <p:nvPr/>
        </p:nvPicPr>
        <p:blipFill>
          <a:blip r:embed="rId3"/>
          <a:stretch>
            <a:fillRect/>
          </a:stretch>
        </p:blipFill>
        <p:spPr>
          <a:xfrm>
            <a:off x="8057590" y="3234579"/>
            <a:ext cx="3941669" cy="1406635"/>
          </a:xfrm>
          <a:prstGeom prst="rect">
            <a:avLst/>
          </a:prstGeom>
        </p:spPr>
      </p:pic>
    </p:spTree>
    <p:extLst>
      <p:ext uri="{BB962C8B-B14F-4D97-AF65-F5344CB8AC3E}">
        <p14:creationId xmlns:p14="http://schemas.microsoft.com/office/powerpoint/2010/main" val="841672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057590" y="3234579"/>
            <a:ext cx="3941669" cy="1406635"/>
          </a:xfrm>
          <a:prstGeom prst="rect">
            <a:avLst/>
          </a:prstGeom>
        </p:spPr>
      </p:pic>
      <p:pic>
        <p:nvPicPr>
          <p:cNvPr id="5" name="Picture 4"/>
          <p:cNvPicPr>
            <a:picLocks noChangeAspect="1"/>
          </p:cNvPicPr>
          <p:nvPr/>
        </p:nvPicPr>
        <p:blipFill>
          <a:blip r:embed="rId3"/>
          <a:stretch>
            <a:fillRect/>
          </a:stretch>
        </p:blipFill>
        <p:spPr>
          <a:xfrm>
            <a:off x="350090" y="1214275"/>
            <a:ext cx="7576951" cy="4733609"/>
          </a:xfrm>
          <a:prstGeom prst="rect">
            <a:avLst/>
          </a:prstGeom>
        </p:spPr>
      </p:pic>
    </p:spTree>
    <p:extLst>
      <p:ext uri="{BB962C8B-B14F-4D97-AF65-F5344CB8AC3E}">
        <p14:creationId xmlns:p14="http://schemas.microsoft.com/office/powerpoint/2010/main" val="2046711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057590" y="3234579"/>
            <a:ext cx="3941669" cy="1406635"/>
          </a:xfrm>
          <a:prstGeom prst="rect">
            <a:avLst/>
          </a:prstGeom>
        </p:spPr>
      </p:pic>
      <p:pic>
        <p:nvPicPr>
          <p:cNvPr id="5" name="Picture 4"/>
          <p:cNvPicPr>
            <a:picLocks noChangeAspect="1"/>
          </p:cNvPicPr>
          <p:nvPr/>
        </p:nvPicPr>
        <p:blipFill>
          <a:blip r:embed="rId3"/>
          <a:stretch>
            <a:fillRect/>
          </a:stretch>
        </p:blipFill>
        <p:spPr>
          <a:xfrm>
            <a:off x="230111" y="1445093"/>
            <a:ext cx="7827479" cy="4352957"/>
          </a:xfrm>
          <a:prstGeom prst="rect">
            <a:avLst/>
          </a:prstGeom>
        </p:spPr>
      </p:pic>
    </p:spTree>
    <p:extLst>
      <p:ext uri="{BB962C8B-B14F-4D97-AF65-F5344CB8AC3E}">
        <p14:creationId xmlns:p14="http://schemas.microsoft.com/office/powerpoint/2010/main" val="2839222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125200" cy="1143000"/>
          </a:xfrm>
        </p:spPr>
        <p:txBody>
          <a:bodyPr>
            <a:normAutofit/>
          </a:bodyPr>
          <a:lstStyle/>
          <a:p>
            <a:r>
              <a:rPr lang="en-GB" sz="3400" dirty="0" smtClean="0"/>
              <a:t>Multipurpose prevention technologies (MPTs)</a:t>
            </a:r>
            <a:endParaRPr lang="en-GB" sz="3400" dirty="0"/>
          </a:p>
        </p:txBody>
      </p:sp>
      <p:sp>
        <p:nvSpPr>
          <p:cNvPr id="3" name="Content Placeholder 2"/>
          <p:cNvSpPr>
            <a:spLocks noGrp="1"/>
          </p:cNvSpPr>
          <p:nvPr>
            <p:ph idx="1"/>
          </p:nvPr>
        </p:nvSpPr>
        <p:spPr/>
        <p:txBody>
          <a:bodyPr/>
          <a:lstStyle/>
          <a:p>
            <a:r>
              <a:rPr lang="en-GB" dirty="0" smtClean="0"/>
              <a:t>Products which protect against </a:t>
            </a:r>
            <a:r>
              <a:rPr lang="en-GB" b="1" dirty="0" smtClean="0"/>
              <a:t>TWO </a:t>
            </a:r>
            <a:r>
              <a:rPr lang="en-GB" dirty="0" smtClean="0"/>
              <a:t>or more of HIV, pregnancy, or STIs</a:t>
            </a:r>
          </a:p>
          <a:p>
            <a:endParaRPr lang="en-GB" b="1"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5560" y="1855982"/>
            <a:ext cx="2983106" cy="2852596"/>
          </a:xfrm>
          <a:prstGeom prst="rect">
            <a:avLst/>
          </a:prstGeom>
          <a:ln>
            <a:noFill/>
          </a:ln>
          <a:effectLst>
            <a:outerShdw blurRad="190500" algn="tl" rotWithShape="0">
              <a:srgbClr val="000000">
                <a:alpha val="70000"/>
              </a:srgbClr>
            </a:outerShdw>
          </a:effectLst>
        </p:spPr>
      </p:pic>
      <p:graphicFrame>
        <p:nvGraphicFramePr>
          <p:cNvPr id="11" name="Table 10"/>
          <p:cNvGraphicFramePr>
            <a:graphicFrameLocks noGrp="1"/>
          </p:cNvGraphicFramePr>
          <p:nvPr>
            <p:extLst>
              <p:ext uri="{D42A27DB-BD31-4B8C-83A1-F6EECF244321}">
                <p14:modId xmlns:p14="http://schemas.microsoft.com/office/powerpoint/2010/main" val="3959525080"/>
              </p:ext>
            </p:extLst>
          </p:nvPr>
        </p:nvGraphicFramePr>
        <p:xfrm>
          <a:off x="518441" y="2420265"/>
          <a:ext cx="8591901" cy="3816510"/>
        </p:xfrm>
        <a:graphic>
          <a:graphicData uri="http://schemas.openxmlformats.org/drawingml/2006/table">
            <a:tbl>
              <a:tblPr firstRow="1" bandRow="1">
                <a:tableStyleId>{9D7B26C5-4107-4FEC-AEDC-1716B250A1EF}</a:tableStyleId>
              </a:tblPr>
              <a:tblGrid>
                <a:gridCol w="4626592">
                  <a:extLst>
                    <a:ext uri="{9D8B030D-6E8A-4147-A177-3AD203B41FA5}">
                      <a16:colId xmlns:a16="http://schemas.microsoft.com/office/drawing/2014/main" val="2392511855"/>
                    </a:ext>
                  </a:extLst>
                </a:gridCol>
                <a:gridCol w="1541080">
                  <a:extLst>
                    <a:ext uri="{9D8B030D-6E8A-4147-A177-3AD203B41FA5}">
                      <a16:colId xmlns:a16="http://schemas.microsoft.com/office/drawing/2014/main" val="2978038558"/>
                    </a:ext>
                  </a:extLst>
                </a:gridCol>
                <a:gridCol w="2424229">
                  <a:extLst>
                    <a:ext uri="{9D8B030D-6E8A-4147-A177-3AD203B41FA5}">
                      <a16:colId xmlns:a16="http://schemas.microsoft.com/office/drawing/2014/main" val="21790600"/>
                    </a:ext>
                  </a:extLst>
                </a:gridCol>
              </a:tblGrid>
              <a:tr h="480480">
                <a:tc>
                  <a:txBody>
                    <a:bodyPr/>
                    <a:lstStyle/>
                    <a:p>
                      <a:r>
                        <a:rPr lang="en-US" sz="1600" dirty="0"/>
                        <a:t>Product Candidate</a:t>
                      </a:r>
                      <a:endParaRPr lang="en-US" sz="1600" dirty="0">
                        <a:latin typeface="Century Gothic" panose="020B0502020202020204" pitchFamily="34" charset="0"/>
                      </a:endParaRPr>
                    </a:p>
                  </a:txBody>
                  <a:tcPr anchor="ctr"/>
                </a:tc>
                <a:tc>
                  <a:txBody>
                    <a:bodyPr/>
                    <a:lstStyle/>
                    <a:p>
                      <a:r>
                        <a:rPr lang="en-US" sz="1600" dirty="0"/>
                        <a:t>Stage of Development</a:t>
                      </a:r>
                      <a:endParaRPr lang="en-US" sz="1600" dirty="0">
                        <a:latin typeface="Century Gothic" panose="020B0502020202020204" pitchFamily="34" charset="0"/>
                      </a:endParaRPr>
                    </a:p>
                  </a:txBody>
                  <a:tcPr anchor="ctr"/>
                </a:tc>
                <a:tc>
                  <a:txBody>
                    <a:bodyPr/>
                    <a:lstStyle/>
                    <a:p>
                      <a:r>
                        <a:rPr lang="en-US" sz="1600" dirty="0"/>
                        <a:t>Indications</a:t>
                      </a:r>
                      <a:endParaRPr lang="en-US" sz="1600" dirty="0">
                        <a:latin typeface="Century Gothic" panose="020B0502020202020204" pitchFamily="34" charset="0"/>
                      </a:endParaRPr>
                    </a:p>
                  </a:txBody>
                  <a:tcPr anchor="ctr"/>
                </a:tc>
                <a:extLst>
                  <a:ext uri="{0D108BD9-81ED-4DB2-BD59-A6C34878D82A}">
                    <a16:rowId xmlns:a16="http://schemas.microsoft.com/office/drawing/2014/main" val="668542272"/>
                  </a:ext>
                </a:extLst>
              </a:tr>
              <a:tr h="533400">
                <a:tc>
                  <a:txBody>
                    <a:bodyPr/>
                    <a:lstStyle/>
                    <a:p>
                      <a:r>
                        <a:rPr lang="en-US" sz="1600" dirty="0" smtClean="0"/>
                        <a:t>1) Dapivirine</a:t>
                      </a:r>
                      <a:r>
                        <a:rPr lang="en-US" sz="1600" baseline="0" dirty="0" smtClean="0"/>
                        <a:t> </a:t>
                      </a:r>
                      <a:r>
                        <a:rPr lang="en-US" sz="1600" baseline="0" dirty="0"/>
                        <a:t>+ </a:t>
                      </a:r>
                      <a:r>
                        <a:rPr lang="en-US" sz="1600" baseline="0" dirty="0" err="1"/>
                        <a:t>Levonorgestrel</a:t>
                      </a:r>
                      <a:r>
                        <a:rPr lang="en-US" sz="1600" baseline="0" dirty="0"/>
                        <a:t> </a:t>
                      </a:r>
                      <a:r>
                        <a:rPr lang="en-US" sz="1600" baseline="0" dirty="0" smtClean="0"/>
                        <a:t>Intra-Vaginal Ring (IVR)</a:t>
                      </a:r>
                      <a:endParaRPr lang="en-US" sz="1600" dirty="0">
                        <a:latin typeface="Century Gothic" panose="020B0502020202020204" pitchFamily="34" charset="0"/>
                      </a:endParaRPr>
                    </a:p>
                  </a:txBody>
                  <a:tcPr anchor="ctr"/>
                </a:tc>
                <a:tc>
                  <a:txBody>
                    <a:bodyPr/>
                    <a:lstStyle/>
                    <a:p>
                      <a:r>
                        <a:rPr lang="en-US" sz="1600" dirty="0"/>
                        <a:t>Phase 1</a:t>
                      </a:r>
                      <a:endParaRPr lang="en-US" sz="1600" dirty="0">
                        <a:latin typeface="Century Gothic" panose="020B0502020202020204" pitchFamily="34" charset="0"/>
                      </a:endParaRPr>
                    </a:p>
                  </a:txBody>
                  <a:tcPr anchor="ctr"/>
                </a:tc>
                <a:tc>
                  <a:txBody>
                    <a:bodyPr/>
                    <a:lstStyle/>
                    <a:p>
                      <a:r>
                        <a:rPr lang="en-US" sz="1600" dirty="0"/>
                        <a:t>Pregnancy</a:t>
                      </a:r>
                      <a:r>
                        <a:rPr lang="en-US" sz="1600" baseline="0" dirty="0"/>
                        <a:t>, HIV</a:t>
                      </a:r>
                      <a:endParaRPr lang="en-US" sz="1600" dirty="0">
                        <a:latin typeface="Century Gothic" panose="020B0502020202020204" pitchFamily="34" charset="0"/>
                      </a:endParaRPr>
                    </a:p>
                  </a:txBody>
                  <a:tcPr anchor="ctr"/>
                </a:tc>
                <a:extLst>
                  <a:ext uri="{0D108BD9-81ED-4DB2-BD59-A6C34878D82A}">
                    <a16:rowId xmlns:a16="http://schemas.microsoft.com/office/drawing/2014/main" val="3326009995"/>
                  </a:ext>
                </a:extLst>
              </a:tr>
              <a:tr h="533400">
                <a:tc>
                  <a:txBody>
                    <a:bodyPr/>
                    <a:lstStyle/>
                    <a:p>
                      <a:r>
                        <a:rPr lang="en-US" sz="1600" dirty="0" smtClean="0"/>
                        <a:t>2) MB66 </a:t>
                      </a:r>
                      <a:r>
                        <a:rPr lang="en-US" sz="1600" dirty="0"/>
                        <a:t>Film</a:t>
                      </a:r>
                      <a:endParaRPr lang="en-US" sz="1600" dirty="0">
                        <a:latin typeface="Century Gothic" panose="020B0502020202020204" pitchFamily="34" charset="0"/>
                      </a:endParaRPr>
                    </a:p>
                  </a:txBody>
                  <a:tcPr anchor="ctr"/>
                </a:tc>
                <a:tc>
                  <a:txBody>
                    <a:bodyPr/>
                    <a:lstStyle/>
                    <a:p>
                      <a:r>
                        <a:rPr lang="en-US" sz="1600" dirty="0"/>
                        <a:t>Phase</a:t>
                      </a:r>
                      <a:r>
                        <a:rPr lang="en-US" sz="1600" baseline="0" dirty="0"/>
                        <a:t> 1</a:t>
                      </a:r>
                      <a:endParaRPr lang="en-US" sz="1600" dirty="0">
                        <a:latin typeface="Century Gothic" panose="020B0502020202020204" pitchFamily="34" charset="0"/>
                      </a:endParaRPr>
                    </a:p>
                  </a:txBody>
                  <a:tcPr anchor="ctr"/>
                </a:tc>
                <a:tc>
                  <a:txBody>
                    <a:bodyPr/>
                    <a:lstStyle/>
                    <a:p>
                      <a:r>
                        <a:rPr lang="en-US" sz="1600" dirty="0"/>
                        <a:t>HIV, HSV-2</a:t>
                      </a:r>
                      <a:endParaRPr lang="en-US" sz="1600" dirty="0">
                        <a:latin typeface="Century Gothic" panose="020B0502020202020204" pitchFamily="34" charset="0"/>
                      </a:endParaRPr>
                    </a:p>
                  </a:txBody>
                  <a:tcPr anchor="ctr"/>
                </a:tc>
                <a:extLst>
                  <a:ext uri="{0D108BD9-81ED-4DB2-BD59-A6C34878D82A}">
                    <a16:rowId xmlns:a16="http://schemas.microsoft.com/office/drawing/2014/main" val="4238742444"/>
                  </a:ext>
                </a:extLst>
              </a:tr>
              <a:tr h="609600">
                <a:tc>
                  <a:txBody>
                    <a:bodyPr/>
                    <a:lstStyle/>
                    <a:p>
                      <a:r>
                        <a:rPr lang="en-US" sz="1600" dirty="0" smtClean="0"/>
                        <a:t>3) MIV-150 </a:t>
                      </a:r>
                      <a:r>
                        <a:rPr lang="en-US" sz="1600" dirty="0"/>
                        <a:t>and zinc acetate in carrageenan gel (PC-1005)</a:t>
                      </a:r>
                      <a:endParaRPr lang="en-US" sz="1600" dirty="0">
                        <a:latin typeface="Century Gothic" panose="020B0502020202020204" pitchFamily="34" charset="0"/>
                      </a:endParaRPr>
                    </a:p>
                  </a:txBody>
                  <a:tcPr anchor="ctr"/>
                </a:tc>
                <a:tc>
                  <a:txBody>
                    <a:bodyPr/>
                    <a:lstStyle/>
                    <a:p>
                      <a:r>
                        <a:rPr lang="en-US" sz="1600" dirty="0"/>
                        <a:t>Phase 1</a:t>
                      </a:r>
                      <a:endParaRPr lang="en-US" sz="1600" dirty="0">
                        <a:latin typeface="Century Gothic" panose="020B0502020202020204" pitchFamily="34" charset="0"/>
                      </a:endParaRPr>
                    </a:p>
                  </a:txBody>
                  <a:tcPr anchor="ctr"/>
                </a:tc>
                <a:tc>
                  <a:txBody>
                    <a:bodyPr/>
                    <a:lstStyle/>
                    <a:p>
                      <a:r>
                        <a:rPr lang="en-US" sz="1600" dirty="0"/>
                        <a:t>HIV, HPV, HSV-2</a:t>
                      </a:r>
                      <a:endParaRPr lang="en-US" sz="1600" dirty="0">
                        <a:latin typeface="Century Gothic" panose="020B0502020202020204" pitchFamily="34" charset="0"/>
                      </a:endParaRPr>
                    </a:p>
                  </a:txBody>
                  <a:tcPr anchor="ctr"/>
                </a:tc>
                <a:extLst>
                  <a:ext uri="{0D108BD9-81ED-4DB2-BD59-A6C34878D82A}">
                    <a16:rowId xmlns:a16="http://schemas.microsoft.com/office/drawing/2014/main" val="622648341"/>
                  </a:ext>
                </a:extLst>
              </a:tr>
              <a:tr h="533400">
                <a:tc>
                  <a:txBody>
                    <a:bodyPr/>
                    <a:lstStyle/>
                    <a:p>
                      <a:r>
                        <a:rPr lang="en-US" sz="1600" dirty="0" smtClean="0"/>
                        <a:t>4)</a:t>
                      </a:r>
                      <a:r>
                        <a:rPr lang="en-US" sz="1600" baseline="0" dirty="0" smtClean="0"/>
                        <a:t> </a:t>
                      </a:r>
                      <a:r>
                        <a:rPr lang="en-US" sz="1600" dirty="0" smtClean="0"/>
                        <a:t>Tenofovir </a:t>
                      </a:r>
                      <a:r>
                        <a:rPr lang="en-US" sz="1600" dirty="0"/>
                        <a:t>+ </a:t>
                      </a:r>
                      <a:r>
                        <a:rPr lang="en-US" sz="1600" dirty="0" err="1"/>
                        <a:t>Levonorgestrel</a:t>
                      </a:r>
                      <a:r>
                        <a:rPr lang="en-US" sz="1600" dirty="0"/>
                        <a:t> IVR</a:t>
                      </a:r>
                      <a:endParaRPr lang="en-US" sz="1600" dirty="0">
                        <a:latin typeface="Century Gothic" panose="020B0502020202020204" pitchFamily="34" charset="0"/>
                      </a:endParaRPr>
                    </a:p>
                  </a:txBody>
                  <a:tcPr anchor="ctr"/>
                </a:tc>
                <a:tc>
                  <a:txBody>
                    <a:bodyPr/>
                    <a:lstStyle/>
                    <a:p>
                      <a:r>
                        <a:rPr lang="en-US" sz="1600" dirty="0"/>
                        <a:t>Phase 1</a:t>
                      </a:r>
                      <a:endParaRPr lang="en-US" sz="1600" dirty="0">
                        <a:latin typeface="Century Gothic" panose="020B0502020202020204" pitchFamily="34" charset="0"/>
                      </a:endParaRPr>
                    </a:p>
                  </a:txBody>
                  <a:tcPr anchor="ctr"/>
                </a:tc>
                <a:tc>
                  <a:txBody>
                    <a:bodyPr/>
                    <a:lstStyle/>
                    <a:p>
                      <a:r>
                        <a:rPr lang="en-US" sz="1600" dirty="0"/>
                        <a:t>Pregnancy, HIV, HSV-2</a:t>
                      </a:r>
                      <a:endParaRPr lang="en-US" sz="1600" dirty="0">
                        <a:latin typeface="Century Gothic" panose="020B0502020202020204" pitchFamily="34" charset="0"/>
                      </a:endParaRPr>
                    </a:p>
                  </a:txBody>
                  <a:tcPr anchor="ctr"/>
                </a:tc>
                <a:extLst>
                  <a:ext uri="{0D108BD9-81ED-4DB2-BD59-A6C34878D82A}">
                    <a16:rowId xmlns:a16="http://schemas.microsoft.com/office/drawing/2014/main" val="3354216291"/>
                  </a:ext>
                </a:extLst>
              </a:tr>
              <a:tr h="448470">
                <a:tc>
                  <a:txBody>
                    <a:bodyPr/>
                    <a:lstStyle/>
                    <a:p>
                      <a:r>
                        <a:rPr lang="en-US" sz="1600" dirty="0" smtClean="0"/>
                        <a:t>5) Tenofovir </a:t>
                      </a:r>
                      <a:r>
                        <a:rPr lang="en-US" sz="1600" dirty="0"/>
                        <a:t>IVR</a:t>
                      </a:r>
                      <a:endParaRPr lang="en-US" sz="1600" dirty="0">
                        <a:latin typeface="Century Gothic" panose="020B0502020202020204" pitchFamily="34" charset="0"/>
                      </a:endParaRPr>
                    </a:p>
                  </a:txBody>
                  <a:tcPr anchor="ctr"/>
                </a:tc>
                <a:tc>
                  <a:txBody>
                    <a:bodyPr/>
                    <a:lstStyle/>
                    <a:p>
                      <a:r>
                        <a:rPr lang="en-US" sz="1600" dirty="0"/>
                        <a:t>Phase 1</a:t>
                      </a:r>
                      <a:endParaRPr lang="en-US" sz="1600" dirty="0">
                        <a:latin typeface="Century Gothic" panose="020B0502020202020204" pitchFamily="34" charset="0"/>
                      </a:endParaRPr>
                    </a:p>
                  </a:txBody>
                  <a:tcPr anchor="ctr"/>
                </a:tc>
                <a:tc>
                  <a:txBody>
                    <a:bodyPr/>
                    <a:lstStyle/>
                    <a:p>
                      <a:r>
                        <a:rPr lang="en-US" sz="1600" dirty="0"/>
                        <a:t>HIV, HSV-2</a:t>
                      </a:r>
                      <a:endParaRPr lang="en-US" sz="1600" dirty="0">
                        <a:latin typeface="Century Gothic" panose="020B0502020202020204" pitchFamily="34" charset="0"/>
                      </a:endParaRPr>
                    </a:p>
                  </a:txBody>
                  <a:tcPr anchor="ctr"/>
                </a:tc>
                <a:extLst>
                  <a:ext uri="{0D108BD9-81ED-4DB2-BD59-A6C34878D82A}">
                    <a16:rowId xmlns:a16="http://schemas.microsoft.com/office/drawing/2014/main" val="102847211"/>
                  </a:ext>
                </a:extLst>
              </a:tr>
              <a:tr h="448470">
                <a:tc>
                  <a:txBody>
                    <a:bodyPr/>
                    <a:lstStyle/>
                    <a:p>
                      <a:r>
                        <a:rPr lang="en-US" sz="1600" dirty="0" smtClean="0"/>
                        <a:t>6) Amphora </a:t>
                      </a:r>
                      <a:r>
                        <a:rPr lang="en-US" sz="1600" dirty="0"/>
                        <a:t>Gel</a:t>
                      </a:r>
                      <a:endParaRPr lang="en-US" sz="1600" dirty="0">
                        <a:latin typeface="Century Gothic" panose="020B0502020202020204" pitchFamily="34" charset="0"/>
                      </a:endParaRPr>
                    </a:p>
                  </a:txBody>
                  <a:tcPr anchor="ctr"/>
                </a:tc>
                <a:tc>
                  <a:txBody>
                    <a:bodyPr/>
                    <a:lstStyle/>
                    <a:p>
                      <a:r>
                        <a:rPr lang="en-US" sz="1600" dirty="0"/>
                        <a:t>Phase 3</a:t>
                      </a:r>
                      <a:endParaRPr lang="en-US" sz="1600" dirty="0">
                        <a:latin typeface="Century Gothic" panose="020B0502020202020204" pitchFamily="34" charset="0"/>
                      </a:endParaRPr>
                    </a:p>
                  </a:txBody>
                  <a:tcPr anchor="ctr"/>
                </a:tc>
                <a:tc>
                  <a:txBody>
                    <a:bodyPr/>
                    <a:lstStyle/>
                    <a:p>
                      <a:r>
                        <a:rPr lang="en-US" sz="1600" dirty="0"/>
                        <a:t>Pregnancy, Chlamydia,</a:t>
                      </a:r>
                      <a:r>
                        <a:rPr lang="en-US" sz="1600" baseline="0" dirty="0"/>
                        <a:t> Gonorrhea</a:t>
                      </a:r>
                      <a:endParaRPr lang="en-US" sz="1600" dirty="0">
                        <a:latin typeface="Century Gothic" panose="020B0502020202020204" pitchFamily="34" charset="0"/>
                      </a:endParaRPr>
                    </a:p>
                  </a:txBody>
                  <a:tcPr anchor="ctr"/>
                </a:tc>
                <a:extLst>
                  <a:ext uri="{0D108BD9-81ED-4DB2-BD59-A6C34878D82A}">
                    <a16:rowId xmlns:a16="http://schemas.microsoft.com/office/drawing/2014/main" val="2066242255"/>
                  </a:ext>
                </a:extLst>
              </a:tr>
            </a:tbl>
          </a:graphicData>
        </a:graphic>
      </p:graphicFrame>
      <p:sp>
        <p:nvSpPr>
          <p:cNvPr id="13" name="TextBox 12"/>
          <p:cNvSpPr txBox="1"/>
          <p:nvPr/>
        </p:nvSpPr>
        <p:spPr>
          <a:xfrm>
            <a:off x="457200" y="6300465"/>
            <a:ext cx="1907540" cy="307777"/>
          </a:xfrm>
          <a:prstGeom prst="rect">
            <a:avLst/>
          </a:prstGeom>
          <a:noFill/>
        </p:spPr>
        <p:txBody>
          <a:bodyPr wrap="square" rtlCol="0">
            <a:spAutoFit/>
          </a:bodyPr>
          <a:lstStyle/>
          <a:p>
            <a:r>
              <a:rPr lang="en-GB" sz="1400" dirty="0" smtClean="0"/>
              <a:t>Source: IMPT, 2018</a:t>
            </a:r>
            <a:endParaRPr lang="en-GB" sz="1400" dirty="0"/>
          </a:p>
        </p:txBody>
      </p:sp>
      <p:sp>
        <p:nvSpPr>
          <p:cNvPr id="14" name="TextBox 13"/>
          <p:cNvSpPr txBox="1"/>
          <p:nvPr/>
        </p:nvSpPr>
        <p:spPr>
          <a:xfrm>
            <a:off x="9999763" y="4583364"/>
            <a:ext cx="1907540" cy="307777"/>
          </a:xfrm>
          <a:prstGeom prst="rect">
            <a:avLst/>
          </a:prstGeom>
          <a:noFill/>
        </p:spPr>
        <p:txBody>
          <a:bodyPr wrap="square" rtlCol="0">
            <a:spAutoFit/>
          </a:bodyPr>
          <a:lstStyle/>
          <a:p>
            <a:r>
              <a:rPr lang="en-GB" sz="1400" dirty="0" smtClean="0"/>
              <a:t>Source: IMPT</a:t>
            </a:r>
            <a:endParaRPr lang="en-GB" sz="1400" dirty="0"/>
          </a:p>
        </p:txBody>
      </p:sp>
    </p:spTree>
    <p:extLst>
      <p:ext uri="{BB962C8B-B14F-4D97-AF65-F5344CB8AC3E}">
        <p14:creationId xmlns:p14="http://schemas.microsoft.com/office/powerpoint/2010/main" val="3429056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Products which protect against </a:t>
            </a:r>
            <a:r>
              <a:rPr lang="en-GB" b="1" dirty="0" smtClean="0"/>
              <a:t>TWO </a:t>
            </a:r>
            <a:r>
              <a:rPr lang="en-GB" dirty="0" smtClean="0"/>
              <a:t>or more of HIV, pregnancy, or STIs</a:t>
            </a:r>
          </a:p>
          <a:p>
            <a:endParaRPr lang="en-GB" b="1" dirty="0"/>
          </a:p>
        </p:txBody>
      </p:sp>
      <p:pic>
        <p:nvPicPr>
          <p:cNvPr id="4" name="Picture 2" descr="http://www.haaretz.com/polopoly_fs/1.490215.1356599532!/image/574726380.jpg_gen/derivatives/landscape_640/5747263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942" y="4751372"/>
            <a:ext cx="2080847" cy="12029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41.media.tumblr.com/eff63b74ab8c6472bd9f916f7c3e04b3/tumblr_n6e6p89uno1qd3gs5o1_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2384" y="2654819"/>
            <a:ext cx="1673225" cy="12549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thecustomizewindows.com/wp-content/uploads/2013/03/SQL-In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7588" y="2559542"/>
            <a:ext cx="2001706" cy="13261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path.org/projects/images/unit-silcs-0313.jpg"/>
          <p:cNvPicPr>
            <a:picLocks noChangeAspect="1" noChangeArrowheads="1"/>
          </p:cNvPicPr>
          <p:nvPr/>
        </p:nvPicPr>
        <p:blipFill rotWithShape="1">
          <a:blip r:embed="rId5">
            <a:extLst>
              <a:ext uri="{28A0092B-C50C-407E-A947-70E740481C1C}">
                <a14:useLocalDpi xmlns:a14="http://schemas.microsoft.com/office/drawing/2010/main" val="0"/>
              </a:ext>
            </a:extLst>
          </a:blip>
          <a:srcRect l="13194" t="32071" r="31486" b="18568"/>
          <a:stretch/>
        </p:blipFill>
        <p:spPr bwMode="auto">
          <a:xfrm>
            <a:off x="5752801" y="4751372"/>
            <a:ext cx="1845640" cy="12351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iv vaginal ri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260" r="22472" b="28280"/>
          <a:stretch/>
        </p:blipFill>
        <p:spPr bwMode="auto">
          <a:xfrm>
            <a:off x="4240406" y="2636375"/>
            <a:ext cx="1398101" cy="12918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55560" y="1855982"/>
            <a:ext cx="2983106" cy="2852596"/>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9999763" y="4583364"/>
            <a:ext cx="1907540" cy="307777"/>
          </a:xfrm>
          <a:prstGeom prst="rect">
            <a:avLst/>
          </a:prstGeom>
          <a:noFill/>
        </p:spPr>
        <p:txBody>
          <a:bodyPr wrap="square" rtlCol="0">
            <a:spAutoFit/>
          </a:bodyPr>
          <a:lstStyle/>
          <a:p>
            <a:r>
              <a:rPr lang="en-GB" sz="1400" dirty="0" smtClean="0"/>
              <a:t>Source: IMPT</a:t>
            </a:r>
            <a:endParaRPr lang="en-GB" sz="1400" dirty="0"/>
          </a:p>
        </p:txBody>
      </p:sp>
      <p:sp>
        <p:nvSpPr>
          <p:cNvPr id="14" name="Title 1"/>
          <p:cNvSpPr>
            <a:spLocks noGrp="1"/>
          </p:cNvSpPr>
          <p:nvPr>
            <p:ph type="title"/>
          </p:nvPr>
        </p:nvSpPr>
        <p:spPr>
          <a:xfrm>
            <a:off x="457200" y="274638"/>
            <a:ext cx="11125200" cy="1143000"/>
          </a:xfrm>
        </p:spPr>
        <p:txBody>
          <a:bodyPr>
            <a:normAutofit/>
          </a:bodyPr>
          <a:lstStyle/>
          <a:p>
            <a:r>
              <a:rPr lang="en-GB" sz="3400" dirty="0" smtClean="0"/>
              <a:t>Multipurpose prevention technologies (MPTs)</a:t>
            </a:r>
            <a:endParaRPr lang="en-GB" sz="3400" dirty="0"/>
          </a:p>
        </p:txBody>
      </p:sp>
    </p:spTree>
    <p:extLst>
      <p:ext uri="{BB962C8B-B14F-4D97-AF65-F5344CB8AC3E}">
        <p14:creationId xmlns:p14="http://schemas.microsoft.com/office/powerpoint/2010/main" val="1472542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52336"/>
            <a:ext cx="11290292" cy="4562238"/>
          </a:xfrm>
          <a:prstGeom prst="rect">
            <a:avLst/>
          </a:prstGeom>
          <a:noFill/>
          <a:ln>
            <a:noFill/>
          </a:ln>
        </p:spPr>
      </p:pic>
    </p:spTree>
    <p:extLst>
      <p:ext uri="{BB962C8B-B14F-4D97-AF65-F5344CB8AC3E}">
        <p14:creationId xmlns:p14="http://schemas.microsoft.com/office/powerpoint/2010/main" val="4269092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85402" y="5552388"/>
            <a:ext cx="2460396" cy="1200329"/>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p:txBody>
      </p:sp>
      <p:sp>
        <p:nvSpPr>
          <p:cNvPr id="2" name="Title 1"/>
          <p:cNvSpPr>
            <a:spLocks noGrp="1"/>
          </p:cNvSpPr>
          <p:nvPr>
            <p:ph type="title"/>
          </p:nvPr>
        </p:nvSpPr>
        <p:spPr/>
        <p:txBody>
          <a:bodyPr/>
          <a:lstStyle/>
          <a:p>
            <a:r>
              <a:rPr lang="en-GB" dirty="0" smtClean="0"/>
              <a:t>Predicting uptake</a:t>
            </a:r>
            <a:endParaRPr lang="en-GB" dirty="0"/>
          </a:p>
        </p:txBody>
      </p:sp>
      <p:sp>
        <p:nvSpPr>
          <p:cNvPr id="3" name="Content Placeholder 2"/>
          <p:cNvSpPr>
            <a:spLocks noGrp="1"/>
          </p:cNvSpPr>
          <p:nvPr>
            <p:ph idx="1"/>
          </p:nvPr>
        </p:nvSpPr>
        <p:spPr/>
        <p:txBody>
          <a:bodyPr/>
          <a:lstStyle/>
          <a:p>
            <a:r>
              <a:rPr lang="en-GB" dirty="0" smtClean="0"/>
              <a:t>How can we predict uptake for products which don’t exist yet?</a:t>
            </a:r>
          </a:p>
        </p:txBody>
      </p:sp>
      <p:sp>
        <p:nvSpPr>
          <p:cNvPr id="5" name="Right Arrow 4"/>
          <p:cNvSpPr/>
          <p:nvPr/>
        </p:nvSpPr>
        <p:spPr>
          <a:xfrm>
            <a:off x="4164166" y="5072074"/>
            <a:ext cx="520931" cy="2324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ight Arrow 7"/>
          <p:cNvSpPr/>
          <p:nvPr/>
        </p:nvSpPr>
        <p:spPr>
          <a:xfrm>
            <a:off x="8104979" y="5154821"/>
            <a:ext cx="520931" cy="2324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4826347" y="3839877"/>
            <a:ext cx="2825442" cy="2862322"/>
          </a:xfrm>
          <a:prstGeom prst="rect">
            <a:avLst/>
          </a:prstGeom>
          <a:solidFill>
            <a:schemeClr val="tx1"/>
          </a:solidFill>
        </p:spPr>
        <p:txBody>
          <a:bodyPr wrap="square" rtlCol="0">
            <a:spAutoFit/>
          </a:bodyPr>
          <a:lstStyle/>
          <a:p>
            <a:endParaRPr lang="en-GB" sz="3600" dirty="0" smtClean="0">
              <a:solidFill>
                <a:schemeClr val="bg1"/>
              </a:solidFill>
            </a:endParaRPr>
          </a:p>
          <a:p>
            <a:endParaRPr lang="en-GB" sz="3600" dirty="0">
              <a:solidFill>
                <a:schemeClr val="bg1"/>
              </a:solidFill>
            </a:endParaRPr>
          </a:p>
          <a:p>
            <a:pPr algn="ctr"/>
            <a:r>
              <a:rPr lang="en-GB" sz="3600" dirty="0" smtClean="0">
                <a:solidFill>
                  <a:schemeClr val="bg1"/>
                </a:solidFill>
              </a:rPr>
              <a:t>Model</a:t>
            </a:r>
          </a:p>
          <a:p>
            <a:pPr algn="ctr"/>
            <a:endParaRPr lang="en-GB" sz="3600" dirty="0">
              <a:solidFill>
                <a:schemeClr val="bg1"/>
              </a:solidFill>
            </a:endParaRPr>
          </a:p>
          <a:p>
            <a:pPr algn="ctr"/>
            <a:endParaRPr lang="en-GB" sz="3600" dirty="0" smtClean="0">
              <a:solidFill>
                <a:schemeClr val="bg1"/>
              </a:solidFill>
            </a:endParaRPr>
          </a:p>
        </p:txBody>
      </p:sp>
      <p:sp>
        <p:nvSpPr>
          <p:cNvPr id="11" name="TextBox 10"/>
          <p:cNvSpPr txBox="1"/>
          <p:nvPr/>
        </p:nvSpPr>
        <p:spPr>
          <a:xfrm>
            <a:off x="1205127" y="4693156"/>
            <a:ext cx="2755403" cy="923330"/>
          </a:xfrm>
          <a:prstGeom prst="rect">
            <a:avLst/>
          </a:prstGeom>
          <a:noFill/>
          <a:ln w="57150">
            <a:solidFill>
              <a:srgbClr val="FF0000"/>
            </a:solidFill>
          </a:ln>
        </p:spPr>
        <p:txBody>
          <a:bodyPr wrap="square" rtlCol="0">
            <a:spAutoFit/>
          </a:bodyPr>
          <a:lstStyle/>
          <a:p>
            <a:r>
              <a:rPr lang="en-GB" dirty="0" smtClean="0"/>
              <a:t>Assumptions for model</a:t>
            </a:r>
          </a:p>
          <a:p>
            <a:pPr marL="342900" indent="-342900">
              <a:buAutoNum type="arabicParenR"/>
            </a:pPr>
            <a:r>
              <a:rPr lang="en-GB" dirty="0" smtClean="0"/>
              <a:t>Parameters</a:t>
            </a:r>
          </a:p>
          <a:p>
            <a:pPr marL="342900" indent="-342900">
              <a:buAutoNum type="arabicParenR"/>
            </a:pPr>
            <a:r>
              <a:rPr lang="en-GB" dirty="0"/>
              <a:t>S</a:t>
            </a:r>
            <a:r>
              <a:rPr lang="en-GB" dirty="0" smtClean="0"/>
              <a:t>tructure</a:t>
            </a:r>
            <a:endParaRPr lang="en-GB" dirty="0"/>
          </a:p>
        </p:txBody>
      </p:sp>
      <p:sp>
        <p:nvSpPr>
          <p:cNvPr id="12" name="TextBox 11"/>
          <p:cNvSpPr txBox="1"/>
          <p:nvPr/>
        </p:nvSpPr>
        <p:spPr>
          <a:xfrm>
            <a:off x="9079100" y="4981343"/>
            <a:ext cx="3219504" cy="646331"/>
          </a:xfrm>
          <a:prstGeom prst="rect">
            <a:avLst/>
          </a:prstGeom>
          <a:noFill/>
        </p:spPr>
        <p:txBody>
          <a:bodyPr wrap="square" rtlCol="0">
            <a:spAutoFit/>
          </a:bodyPr>
          <a:lstStyle/>
          <a:p>
            <a:r>
              <a:rPr lang="en-GB" dirty="0" smtClean="0"/>
              <a:t>Impact and cost-effectiveness estimates</a:t>
            </a:r>
            <a:endParaRPr lang="en-GB" dirty="0"/>
          </a:p>
        </p:txBody>
      </p:sp>
    </p:spTree>
    <p:extLst>
      <p:ext uri="{BB962C8B-B14F-4D97-AF65-F5344CB8AC3E}">
        <p14:creationId xmlns:p14="http://schemas.microsoft.com/office/powerpoint/2010/main" val="3656713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85402" y="5552388"/>
            <a:ext cx="2460396" cy="1200329"/>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p:txBody>
      </p:sp>
      <p:sp>
        <p:nvSpPr>
          <p:cNvPr id="2" name="Title 1"/>
          <p:cNvSpPr>
            <a:spLocks noGrp="1"/>
          </p:cNvSpPr>
          <p:nvPr>
            <p:ph type="title"/>
          </p:nvPr>
        </p:nvSpPr>
        <p:spPr/>
        <p:txBody>
          <a:bodyPr/>
          <a:lstStyle/>
          <a:p>
            <a:r>
              <a:rPr lang="en-GB" dirty="0" smtClean="0"/>
              <a:t>Predicting uptake</a:t>
            </a:r>
            <a:endParaRPr lang="en-GB" dirty="0"/>
          </a:p>
        </p:txBody>
      </p:sp>
      <p:sp>
        <p:nvSpPr>
          <p:cNvPr id="3" name="Content Placeholder 2"/>
          <p:cNvSpPr>
            <a:spLocks noGrp="1"/>
          </p:cNvSpPr>
          <p:nvPr>
            <p:ph idx="1"/>
          </p:nvPr>
        </p:nvSpPr>
        <p:spPr/>
        <p:txBody>
          <a:bodyPr/>
          <a:lstStyle/>
          <a:p>
            <a:r>
              <a:rPr lang="en-GB" dirty="0" smtClean="0"/>
              <a:t>How can we predict uptake for products which don’t exist yet?</a:t>
            </a:r>
          </a:p>
          <a:p>
            <a:pPr lvl="1"/>
            <a:r>
              <a:rPr lang="en-GB" sz="2200" dirty="0" smtClean="0"/>
              <a:t>Assumptions from other studies</a:t>
            </a:r>
          </a:p>
          <a:p>
            <a:pPr lvl="1"/>
            <a:r>
              <a:rPr lang="en-GB" sz="2200" i="1" dirty="0" smtClean="0"/>
              <a:t>“Expert opinion”</a:t>
            </a:r>
          </a:p>
        </p:txBody>
      </p:sp>
      <p:sp>
        <p:nvSpPr>
          <p:cNvPr id="5" name="Right Arrow 4"/>
          <p:cNvSpPr/>
          <p:nvPr/>
        </p:nvSpPr>
        <p:spPr>
          <a:xfrm>
            <a:off x="4164166" y="5072074"/>
            <a:ext cx="520931" cy="2324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9079100" y="4981343"/>
            <a:ext cx="3219504" cy="646331"/>
          </a:xfrm>
          <a:prstGeom prst="rect">
            <a:avLst/>
          </a:prstGeom>
          <a:noFill/>
        </p:spPr>
        <p:txBody>
          <a:bodyPr wrap="square" rtlCol="0">
            <a:spAutoFit/>
          </a:bodyPr>
          <a:lstStyle/>
          <a:p>
            <a:r>
              <a:rPr lang="en-GB" dirty="0" smtClean="0"/>
              <a:t>Impact and cost-effectiveness estimates</a:t>
            </a:r>
            <a:endParaRPr lang="en-GB" dirty="0"/>
          </a:p>
        </p:txBody>
      </p:sp>
      <p:sp>
        <p:nvSpPr>
          <p:cNvPr id="8" name="Right Arrow 7"/>
          <p:cNvSpPr/>
          <p:nvPr/>
        </p:nvSpPr>
        <p:spPr>
          <a:xfrm>
            <a:off x="8104979" y="5154821"/>
            <a:ext cx="520931" cy="2324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4826347" y="3839877"/>
            <a:ext cx="2825442" cy="2862322"/>
          </a:xfrm>
          <a:prstGeom prst="rect">
            <a:avLst/>
          </a:prstGeom>
          <a:solidFill>
            <a:schemeClr val="tx1"/>
          </a:solidFill>
        </p:spPr>
        <p:txBody>
          <a:bodyPr wrap="square" rtlCol="0">
            <a:spAutoFit/>
          </a:bodyPr>
          <a:lstStyle/>
          <a:p>
            <a:endParaRPr lang="en-GB" sz="3600" dirty="0" smtClean="0">
              <a:solidFill>
                <a:schemeClr val="bg1"/>
              </a:solidFill>
            </a:endParaRPr>
          </a:p>
          <a:p>
            <a:endParaRPr lang="en-GB" sz="3600" dirty="0">
              <a:solidFill>
                <a:schemeClr val="bg1"/>
              </a:solidFill>
            </a:endParaRPr>
          </a:p>
          <a:p>
            <a:pPr algn="ctr"/>
            <a:r>
              <a:rPr lang="en-GB" sz="3600" dirty="0" smtClean="0">
                <a:solidFill>
                  <a:schemeClr val="bg1"/>
                </a:solidFill>
              </a:rPr>
              <a:t>Model</a:t>
            </a:r>
          </a:p>
          <a:p>
            <a:pPr algn="ctr"/>
            <a:endParaRPr lang="en-GB" sz="3600" dirty="0">
              <a:solidFill>
                <a:schemeClr val="bg1"/>
              </a:solidFill>
            </a:endParaRPr>
          </a:p>
          <a:p>
            <a:pPr algn="ctr"/>
            <a:endParaRPr lang="en-GB" sz="3600" dirty="0" smtClean="0">
              <a:solidFill>
                <a:schemeClr val="bg1"/>
              </a:solidFill>
            </a:endParaRPr>
          </a:p>
        </p:txBody>
      </p:sp>
      <p:sp>
        <p:nvSpPr>
          <p:cNvPr id="11" name="TextBox 10"/>
          <p:cNvSpPr txBox="1"/>
          <p:nvPr/>
        </p:nvSpPr>
        <p:spPr>
          <a:xfrm>
            <a:off x="1205127" y="4693156"/>
            <a:ext cx="2755403" cy="923330"/>
          </a:xfrm>
          <a:prstGeom prst="rect">
            <a:avLst/>
          </a:prstGeom>
          <a:noFill/>
          <a:ln w="57150">
            <a:solidFill>
              <a:srgbClr val="FF0000"/>
            </a:solidFill>
          </a:ln>
        </p:spPr>
        <p:txBody>
          <a:bodyPr wrap="square" rtlCol="0">
            <a:spAutoFit/>
          </a:bodyPr>
          <a:lstStyle/>
          <a:p>
            <a:r>
              <a:rPr lang="en-GB" dirty="0" smtClean="0"/>
              <a:t>Assumptions for model</a:t>
            </a:r>
          </a:p>
          <a:p>
            <a:pPr marL="342900" indent="-342900">
              <a:buAutoNum type="arabicParenR"/>
            </a:pPr>
            <a:r>
              <a:rPr lang="en-GB" dirty="0" smtClean="0"/>
              <a:t>Parameters</a:t>
            </a:r>
          </a:p>
          <a:p>
            <a:pPr marL="342900" indent="-342900">
              <a:buAutoNum type="arabicParenR"/>
            </a:pPr>
            <a:r>
              <a:rPr lang="en-GB" dirty="0"/>
              <a:t>S</a:t>
            </a:r>
            <a:r>
              <a:rPr lang="en-GB" dirty="0" smtClean="0"/>
              <a:t>tructure</a:t>
            </a:r>
            <a:endParaRPr lang="en-GB" dirty="0"/>
          </a:p>
        </p:txBody>
      </p:sp>
    </p:spTree>
    <p:extLst>
      <p:ext uri="{BB962C8B-B14F-4D97-AF65-F5344CB8AC3E}">
        <p14:creationId xmlns:p14="http://schemas.microsoft.com/office/powerpoint/2010/main" val="283391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85402" y="5552388"/>
            <a:ext cx="2460396" cy="1200329"/>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p:txBody>
      </p:sp>
      <p:sp>
        <p:nvSpPr>
          <p:cNvPr id="2" name="Title 1"/>
          <p:cNvSpPr>
            <a:spLocks noGrp="1"/>
          </p:cNvSpPr>
          <p:nvPr>
            <p:ph type="title"/>
          </p:nvPr>
        </p:nvSpPr>
        <p:spPr/>
        <p:txBody>
          <a:bodyPr/>
          <a:lstStyle/>
          <a:p>
            <a:r>
              <a:rPr lang="en-GB" dirty="0" smtClean="0"/>
              <a:t>Predicting uptake</a:t>
            </a:r>
            <a:endParaRPr lang="en-GB" dirty="0"/>
          </a:p>
        </p:txBody>
      </p:sp>
      <p:sp>
        <p:nvSpPr>
          <p:cNvPr id="3" name="Content Placeholder 2"/>
          <p:cNvSpPr>
            <a:spLocks noGrp="1"/>
          </p:cNvSpPr>
          <p:nvPr>
            <p:ph idx="1"/>
          </p:nvPr>
        </p:nvSpPr>
        <p:spPr/>
        <p:txBody>
          <a:bodyPr/>
          <a:lstStyle/>
          <a:p>
            <a:r>
              <a:rPr lang="en-GB" dirty="0" smtClean="0"/>
              <a:t>How can we predict uptake for products which don’t exist yet?</a:t>
            </a:r>
          </a:p>
          <a:p>
            <a:pPr lvl="1"/>
            <a:r>
              <a:rPr lang="en-GB" sz="2200" dirty="0" smtClean="0"/>
              <a:t>Assumptions from other studies</a:t>
            </a:r>
          </a:p>
          <a:p>
            <a:pPr lvl="1"/>
            <a:r>
              <a:rPr lang="en-GB" sz="2200" i="1" dirty="0" smtClean="0"/>
              <a:t>“Expert opinion”</a:t>
            </a:r>
          </a:p>
        </p:txBody>
      </p:sp>
      <p:sp>
        <p:nvSpPr>
          <p:cNvPr id="5" name="Right Arrow 4"/>
          <p:cNvSpPr/>
          <p:nvPr/>
        </p:nvSpPr>
        <p:spPr>
          <a:xfrm>
            <a:off x="4164166" y="5072074"/>
            <a:ext cx="520931" cy="2324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9079100" y="4981343"/>
            <a:ext cx="3219504" cy="646331"/>
          </a:xfrm>
          <a:prstGeom prst="rect">
            <a:avLst/>
          </a:prstGeom>
          <a:noFill/>
        </p:spPr>
        <p:txBody>
          <a:bodyPr wrap="square" rtlCol="0">
            <a:spAutoFit/>
          </a:bodyPr>
          <a:lstStyle/>
          <a:p>
            <a:r>
              <a:rPr lang="en-GB" dirty="0" smtClean="0"/>
              <a:t>Impact and cost-effectiveness estimates</a:t>
            </a:r>
            <a:endParaRPr lang="en-GB" dirty="0"/>
          </a:p>
        </p:txBody>
      </p:sp>
      <p:sp>
        <p:nvSpPr>
          <p:cNvPr id="8" name="Right Arrow 7"/>
          <p:cNvSpPr/>
          <p:nvPr/>
        </p:nvSpPr>
        <p:spPr>
          <a:xfrm>
            <a:off x="8104979" y="5154821"/>
            <a:ext cx="520931" cy="2324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4" descr="nervous season 3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0708" y="3839877"/>
            <a:ext cx="3782209" cy="28681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26347" y="3839877"/>
            <a:ext cx="2825442" cy="2862322"/>
          </a:xfrm>
          <a:prstGeom prst="rect">
            <a:avLst/>
          </a:prstGeom>
          <a:solidFill>
            <a:schemeClr val="tx1"/>
          </a:solidFill>
        </p:spPr>
        <p:txBody>
          <a:bodyPr wrap="square" rtlCol="0">
            <a:spAutoFit/>
          </a:bodyPr>
          <a:lstStyle/>
          <a:p>
            <a:endParaRPr lang="en-GB" sz="3600" dirty="0" smtClean="0">
              <a:solidFill>
                <a:schemeClr val="bg1"/>
              </a:solidFill>
            </a:endParaRPr>
          </a:p>
          <a:p>
            <a:endParaRPr lang="en-GB" sz="3600" dirty="0">
              <a:solidFill>
                <a:schemeClr val="bg1"/>
              </a:solidFill>
            </a:endParaRPr>
          </a:p>
          <a:p>
            <a:pPr algn="ctr"/>
            <a:r>
              <a:rPr lang="en-GB" sz="3600" dirty="0" smtClean="0">
                <a:solidFill>
                  <a:schemeClr val="bg1"/>
                </a:solidFill>
              </a:rPr>
              <a:t>Model</a:t>
            </a:r>
          </a:p>
          <a:p>
            <a:pPr algn="ctr"/>
            <a:endParaRPr lang="en-GB" sz="3600" dirty="0">
              <a:solidFill>
                <a:schemeClr val="bg1"/>
              </a:solidFill>
            </a:endParaRPr>
          </a:p>
          <a:p>
            <a:pPr algn="ctr"/>
            <a:endParaRPr lang="en-GB" sz="3600" dirty="0" smtClean="0">
              <a:solidFill>
                <a:schemeClr val="bg1"/>
              </a:solidFill>
            </a:endParaRPr>
          </a:p>
        </p:txBody>
      </p:sp>
    </p:spTree>
    <p:extLst>
      <p:ext uri="{BB962C8B-B14F-4D97-AF65-F5344CB8AC3E}">
        <p14:creationId xmlns:p14="http://schemas.microsoft.com/office/powerpoint/2010/main" val="2697157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Template>
  <TotalTime>9093</TotalTime>
  <Words>1554</Words>
  <Application>Microsoft Office PowerPoint</Application>
  <PresentationFormat>Widescreen</PresentationFormat>
  <Paragraphs>376</Paragraphs>
  <Slides>38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Black</vt:lpstr>
      <vt:lpstr>Calibri</vt:lpstr>
      <vt:lpstr>Cambria Math</vt:lpstr>
      <vt:lpstr>Century Gothic</vt:lpstr>
      <vt:lpstr>Open Sans</vt:lpstr>
      <vt:lpstr>Times New Roman</vt:lpstr>
      <vt:lpstr>ppt_White</vt:lpstr>
      <vt:lpstr>PowerPoint Presentation</vt:lpstr>
      <vt:lpstr>Conflicts of interest</vt:lpstr>
      <vt:lpstr>Background and motivation</vt:lpstr>
      <vt:lpstr>Multipurpose prevention technologies (MPTs)</vt:lpstr>
      <vt:lpstr>Multipurpose prevention technologies (MPTs)</vt:lpstr>
      <vt:lpstr>Methods</vt:lpstr>
      <vt:lpstr>Predicting uptake</vt:lpstr>
      <vt:lpstr>Predicting uptake</vt:lpstr>
      <vt:lpstr>Predicting uptake</vt:lpstr>
      <vt:lpstr>Predicting uptake</vt:lpstr>
      <vt:lpstr>Modelling impact</vt:lpstr>
      <vt:lpstr>Modelling impact</vt:lpstr>
      <vt:lpstr>Modelling impact</vt:lpstr>
      <vt:lpstr>Cost model</vt:lpstr>
      <vt:lpstr>Rollout scenarios</vt:lpstr>
      <vt:lpstr>Rollout scenarios</vt:lpstr>
      <vt:lpstr>Cost-effectiveness</vt:lpstr>
      <vt:lpstr>One-way sensitivity analysis: incidence</vt:lpstr>
      <vt:lpstr>But PrEP is already here…</vt:lpstr>
      <vt:lpstr>Conclusions</vt:lpstr>
      <vt:lpstr>Funding sources</vt:lpstr>
      <vt:lpstr>PowerPoint Presentation</vt:lpstr>
      <vt:lpstr>Additional slides</vt:lpstr>
      <vt:lpstr>Impact Potential: Identification of target populations</vt:lpstr>
      <vt:lpstr>Uptake Predictions</vt:lpstr>
      <vt:lpstr>Uptake Predictions</vt:lpstr>
      <vt:lpstr>Uptake Predictions</vt:lpstr>
      <vt:lpstr>Uptake Predictions</vt:lpstr>
      <vt:lpstr>Uptake Predictions</vt:lpstr>
      <vt:lpstr>Uptake Predictions</vt:lpstr>
      <vt:lpstr>PowerPoint Presentation</vt:lpstr>
      <vt:lpstr>Incidence assumptions</vt:lpstr>
      <vt:lpstr>PowerPoint Presentation</vt:lpstr>
      <vt:lpstr>PowerPoint Presentation</vt:lpstr>
      <vt:lpstr>PowerPoint Presentation</vt:lpstr>
      <vt:lpstr>PowerPoint Presentation</vt:lpstr>
      <vt:lpstr>PowerPoint Presentation</vt:lpstr>
      <vt:lpstr>PowerPoint Presentation</vt:lpstr>
    </vt:vector>
  </TitlesOfParts>
  <Company>London School of Hygiene &amp; Tropical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Calculated Risk? The relationship between market forces and protection in commercial sex acts</dc:title>
  <dc:creator>Matthew Quaife</dc:creator>
  <cp:lastModifiedBy>Matthew Quaife</cp:lastModifiedBy>
  <cp:revision>455</cp:revision>
  <cp:lastPrinted>2015-03-18T17:20:42Z</cp:lastPrinted>
  <dcterms:created xsi:type="dcterms:W3CDTF">2015-03-08T21:05:14Z</dcterms:created>
  <dcterms:modified xsi:type="dcterms:W3CDTF">2018-07-25T11:21:59Z</dcterms:modified>
</cp:coreProperties>
</file>